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10"/>
  </p:notesMasterIdLst>
  <p:sldIdLst>
    <p:sldId id="256" r:id="rId3"/>
    <p:sldId id="258" r:id="rId4"/>
    <p:sldId id="261" r:id="rId5"/>
    <p:sldId id="263" r:id="rId6"/>
    <p:sldId id="301" r:id="rId7"/>
    <p:sldId id="272" r:id="rId8"/>
    <p:sldId id="300" r:id="rId9"/>
  </p:sldIdLst>
  <p:sldSz cx="9144000" cy="5143500" type="screen16x9"/>
  <p:notesSz cx="6858000" cy="9144000"/>
  <p:embeddedFontLst>
    <p:embeddedFont>
      <p:font typeface="Grand Hotel" panose="020B0604020202020204" charset="0"/>
      <p:regular r:id="rId11"/>
    </p:embeddedFont>
    <p:embeddedFont>
      <p:font typeface="Proxima Nova" panose="020B0604020202020204" charset="0"/>
      <p:regular r:id="rId12"/>
      <p:bold r:id="rId13"/>
      <p:italic r:id="rId14"/>
      <p:boldItalic r:id="rId15"/>
    </p:embeddedFont>
    <p:embeddedFont>
      <p:font typeface="Raleway" pitchFamily="2" charset="0"/>
      <p:regular r:id="rId16"/>
      <p:bold r:id="rId17"/>
      <p:italic r:id="rId18"/>
      <p:boldItalic r:id="rId19"/>
    </p:embeddedFont>
    <p:embeddedFont>
      <p:font typeface="Sabon Next LT" panose="02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49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5311">
          <p15:clr>
            <a:srgbClr val="9AA0A6"/>
          </p15:clr>
        </p15:guide>
        <p15:guide id="4" orient="horz" pos="2990">
          <p15:clr>
            <a:srgbClr val="9AA0A6"/>
          </p15:clr>
        </p15:guide>
        <p15:guide id="5" orient="horz" pos="648">
          <p15:clr>
            <a:srgbClr val="9AA0A6"/>
          </p15:clr>
        </p15:guide>
        <p15:guide id="6" orient="horz" pos="181">
          <p15:clr>
            <a:srgbClr val="9AA0A6"/>
          </p15:clr>
        </p15:guide>
        <p15:guide id="7" orient="horz" pos="1285">
          <p15:clr>
            <a:srgbClr val="9AA0A6"/>
          </p15:clr>
        </p15:guide>
        <p15:guide id="8" orient="horz" pos="2016">
          <p15:clr>
            <a:srgbClr val="9AA0A6"/>
          </p15:clr>
        </p15:guide>
        <p15:guide id="9" pos="3546">
          <p15:clr>
            <a:srgbClr val="9AA0A6"/>
          </p15:clr>
        </p15:guide>
        <p15:guide id="10" orient="horz" pos="246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B0241-8F08-4955-8BD4-23B10183FADC}" v="12" dt="2022-04-15T03:14:57.941"/>
  </p1510:revLst>
</p1510:revInfo>
</file>

<file path=ppt/tableStyles.xml><?xml version="1.0" encoding="utf-8"?>
<a:tblStyleLst xmlns:a="http://schemas.openxmlformats.org/drawingml/2006/main" def="{D376D61B-0BD6-4B66-A530-212245F9CC98}">
  <a:tblStyle styleId="{D376D61B-0BD6-4B66-A530-212245F9CC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20" y="340"/>
      </p:cViewPr>
      <p:guideLst>
        <p:guide pos="449"/>
        <p:guide orient="horz" pos="340"/>
        <p:guide pos="5311"/>
        <p:guide orient="horz" pos="2990"/>
        <p:guide orient="horz" pos="648"/>
        <p:guide orient="horz" pos="181"/>
        <p:guide orient="horz" pos="1285"/>
        <p:guide orient="horz" pos="2016"/>
        <p:guide pos="3546"/>
        <p:guide orient="horz" pos="2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Wheeler" userId="49be3d16995bb950" providerId="LiveId" clId="{D42B0241-8F08-4955-8BD4-23B10183FADC}"/>
    <pc:docChg chg="undo redo custSel modSld">
      <pc:chgData name="Emily Wheeler" userId="49be3d16995bb950" providerId="LiveId" clId="{D42B0241-8F08-4955-8BD4-23B10183FADC}" dt="2022-04-17T23:22:42.391" v="586" actId="403"/>
      <pc:docMkLst>
        <pc:docMk/>
      </pc:docMkLst>
      <pc:sldChg chg="modNotesTx">
        <pc:chgData name="Emily Wheeler" userId="49be3d16995bb950" providerId="LiveId" clId="{D42B0241-8F08-4955-8BD4-23B10183FADC}" dt="2022-04-15T15:23:38.286" v="480" actId="20577"/>
        <pc:sldMkLst>
          <pc:docMk/>
          <pc:sldMk cId="0" sldId="256"/>
        </pc:sldMkLst>
      </pc:sldChg>
      <pc:sldChg chg="modSp mod modNotesTx">
        <pc:chgData name="Emily Wheeler" userId="49be3d16995bb950" providerId="LiveId" clId="{D42B0241-8F08-4955-8BD4-23B10183FADC}" dt="2022-04-15T15:15:19.119" v="445" actId="20577"/>
        <pc:sldMkLst>
          <pc:docMk/>
          <pc:sldMk cId="0" sldId="258"/>
        </pc:sldMkLst>
        <pc:spChg chg="mod">
          <ac:chgData name="Emily Wheeler" userId="49be3d16995bb950" providerId="LiveId" clId="{D42B0241-8F08-4955-8BD4-23B10183FADC}" dt="2022-04-12T15:12:59.130" v="3" actId="1076"/>
          <ac:spMkLst>
            <pc:docMk/>
            <pc:sldMk cId="0" sldId="258"/>
            <ac:spMk id="616" creationId="{00000000-0000-0000-0000-000000000000}"/>
          </ac:spMkLst>
        </pc:spChg>
        <pc:spChg chg="mod">
          <ac:chgData name="Emily Wheeler" userId="49be3d16995bb950" providerId="LiveId" clId="{D42B0241-8F08-4955-8BD4-23B10183FADC}" dt="2022-04-12T15:12:40.597" v="1" actId="1076"/>
          <ac:spMkLst>
            <pc:docMk/>
            <pc:sldMk cId="0" sldId="258"/>
            <ac:spMk id="617" creationId="{00000000-0000-0000-0000-000000000000}"/>
          </ac:spMkLst>
        </pc:spChg>
        <pc:spChg chg="mod">
          <ac:chgData name="Emily Wheeler" userId="49be3d16995bb950" providerId="LiveId" clId="{D42B0241-8F08-4955-8BD4-23B10183FADC}" dt="2022-04-12T15:12:34.180" v="0" actId="1076"/>
          <ac:spMkLst>
            <pc:docMk/>
            <pc:sldMk cId="0" sldId="258"/>
            <ac:spMk id="618" creationId="{00000000-0000-0000-0000-000000000000}"/>
          </ac:spMkLst>
        </pc:spChg>
        <pc:picChg chg="mod">
          <ac:chgData name="Emily Wheeler" userId="49be3d16995bb950" providerId="LiveId" clId="{D42B0241-8F08-4955-8BD4-23B10183FADC}" dt="2022-04-12T15:12:49.303" v="2" actId="1076"/>
          <ac:picMkLst>
            <pc:docMk/>
            <pc:sldMk cId="0" sldId="258"/>
            <ac:picMk id="613" creationId="{00000000-0000-0000-0000-000000000000}"/>
          </ac:picMkLst>
        </pc:picChg>
      </pc:sldChg>
      <pc:sldChg chg="addSp modSp mod">
        <pc:chgData name="Emily Wheeler" userId="49be3d16995bb950" providerId="LiveId" clId="{D42B0241-8F08-4955-8BD4-23B10183FADC}" dt="2022-04-15T03:11:06.012" v="99" actId="1076"/>
        <pc:sldMkLst>
          <pc:docMk/>
          <pc:sldMk cId="0" sldId="261"/>
        </pc:sldMkLst>
        <pc:spChg chg="mod">
          <ac:chgData name="Emily Wheeler" userId="49be3d16995bb950" providerId="LiveId" clId="{D42B0241-8F08-4955-8BD4-23B10183FADC}" dt="2022-04-12T15:16:47.122" v="52" actId="1076"/>
          <ac:spMkLst>
            <pc:docMk/>
            <pc:sldMk cId="0" sldId="261"/>
            <ac:spMk id="664" creationId="{00000000-0000-0000-0000-000000000000}"/>
          </ac:spMkLst>
        </pc:spChg>
        <pc:picChg chg="add mod">
          <ac:chgData name="Emily Wheeler" userId="49be3d16995bb950" providerId="LiveId" clId="{D42B0241-8F08-4955-8BD4-23B10183FADC}" dt="2022-04-15T03:10:58.262" v="97" actId="1076"/>
          <ac:picMkLst>
            <pc:docMk/>
            <pc:sldMk cId="0" sldId="261"/>
            <ac:picMk id="9" creationId="{4C36ED71-1A97-4FF8-AA8E-DE7EFA11359E}"/>
          </ac:picMkLst>
        </pc:picChg>
        <pc:picChg chg="add mod">
          <ac:chgData name="Emily Wheeler" userId="49be3d16995bb950" providerId="LiveId" clId="{D42B0241-8F08-4955-8BD4-23B10183FADC}" dt="2022-04-15T03:11:06.012" v="99" actId="1076"/>
          <ac:picMkLst>
            <pc:docMk/>
            <pc:sldMk cId="0" sldId="261"/>
            <ac:picMk id="10" creationId="{C177999F-1DB1-4B3B-A144-3E4814538CC4}"/>
          </ac:picMkLst>
        </pc:picChg>
      </pc:sldChg>
      <pc:sldChg chg="addSp modSp mod modNotesTx">
        <pc:chgData name="Emily Wheeler" userId="49be3d16995bb950" providerId="LiveId" clId="{D42B0241-8F08-4955-8BD4-23B10183FADC}" dt="2022-04-15T16:03:23.272" v="549" actId="14100"/>
        <pc:sldMkLst>
          <pc:docMk/>
          <pc:sldMk cId="0" sldId="263"/>
        </pc:sldMkLst>
        <pc:spChg chg="mod">
          <ac:chgData name="Emily Wheeler" userId="49be3d16995bb950" providerId="LiveId" clId="{D42B0241-8F08-4955-8BD4-23B10183FADC}" dt="2022-04-12T15:17:22.305" v="60" actId="2711"/>
          <ac:spMkLst>
            <pc:docMk/>
            <pc:sldMk cId="0" sldId="263"/>
            <ac:spMk id="713" creationId="{00000000-0000-0000-0000-000000000000}"/>
          </ac:spMkLst>
        </pc:spChg>
        <pc:spChg chg="mod">
          <ac:chgData name="Emily Wheeler" userId="49be3d16995bb950" providerId="LiveId" clId="{D42B0241-8F08-4955-8BD4-23B10183FADC}" dt="2022-04-15T16:02:32.517" v="542" actId="207"/>
          <ac:spMkLst>
            <pc:docMk/>
            <pc:sldMk cId="0" sldId="263"/>
            <ac:spMk id="714" creationId="{00000000-0000-0000-0000-000000000000}"/>
          </ac:spMkLst>
        </pc:spChg>
        <pc:spChg chg="mod">
          <ac:chgData name="Emily Wheeler" userId="49be3d16995bb950" providerId="LiveId" clId="{D42B0241-8F08-4955-8BD4-23B10183FADC}" dt="2022-04-15T16:02:43.189" v="544" actId="207"/>
          <ac:spMkLst>
            <pc:docMk/>
            <pc:sldMk cId="0" sldId="263"/>
            <ac:spMk id="715" creationId="{00000000-0000-0000-0000-000000000000}"/>
          </ac:spMkLst>
        </pc:spChg>
        <pc:spChg chg="mod">
          <ac:chgData name="Emily Wheeler" userId="49be3d16995bb950" providerId="LiveId" clId="{D42B0241-8F08-4955-8BD4-23B10183FADC}" dt="2022-04-12T15:17:02.983" v="55" actId="404"/>
          <ac:spMkLst>
            <pc:docMk/>
            <pc:sldMk cId="0" sldId="263"/>
            <ac:spMk id="716" creationId="{00000000-0000-0000-0000-000000000000}"/>
          </ac:spMkLst>
        </pc:spChg>
        <pc:spChg chg="mod">
          <ac:chgData name="Emily Wheeler" userId="49be3d16995bb950" providerId="LiveId" clId="{D42B0241-8F08-4955-8BD4-23B10183FADC}" dt="2022-04-12T15:17:12.220" v="57" actId="404"/>
          <ac:spMkLst>
            <pc:docMk/>
            <pc:sldMk cId="0" sldId="263"/>
            <ac:spMk id="717" creationId="{00000000-0000-0000-0000-000000000000}"/>
          </ac:spMkLst>
        </pc:spChg>
        <pc:picChg chg="add mod ord">
          <ac:chgData name="Emily Wheeler" userId="49be3d16995bb950" providerId="LiveId" clId="{D42B0241-8F08-4955-8BD4-23B10183FADC}" dt="2022-04-15T14:46:24.611" v="218" actId="14100"/>
          <ac:picMkLst>
            <pc:docMk/>
            <pc:sldMk cId="0" sldId="263"/>
            <ac:picMk id="32" creationId="{8BA3655D-A491-44D4-B9FE-AA767CA43433}"/>
          </ac:picMkLst>
        </pc:picChg>
        <pc:picChg chg="add mod ord">
          <ac:chgData name="Emily Wheeler" userId="49be3d16995bb950" providerId="LiveId" clId="{D42B0241-8F08-4955-8BD4-23B10183FADC}" dt="2022-04-15T16:03:23.272" v="549" actId="14100"/>
          <ac:picMkLst>
            <pc:docMk/>
            <pc:sldMk cId="0" sldId="263"/>
            <ac:picMk id="33" creationId="{4953B861-F8E8-4CEF-8488-0B8358115C42}"/>
          </ac:picMkLst>
        </pc:picChg>
      </pc:sldChg>
      <pc:sldChg chg="modSp mod">
        <pc:chgData name="Emily Wheeler" userId="49be3d16995bb950" providerId="LiveId" clId="{D42B0241-8F08-4955-8BD4-23B10183FADC}" dt="2022-04-17T23:22:42.391" v="586" actId="403"/>
        <pc:sldMkLst>
          <pc:docMk/>
          <pc:sldMk cId="0" sldId="272"/>
        </pc:sldMkLst>
        <pc:spChg chg="mod">
          <ac:chgData name="Emily Wheeler" userId="49be3d16995bb950" providerId="LiveId" clId="{D42B0241-8F08-4955-8BD4-23B10183FADC}" dt="2022-04-17T23:22:42.391" v="586" actId="403"/>
          <ac:spMkLst>
            <pc:docMk/>
            <pc:sldMk cId="0" sldId="272"/>
            <ac:spMk id="1087" creationId="{00000000-0000-0000-0000-000000000000}"/>
          </ac:spMkLst>
        </pc:spChg>
      </pc:sldChg>
      <pc:sldChg chg="addSp delSp modSp mod">
        <pc:chgData name="Emily Wheeler" userId="49be3d16995bb950" providerId="LiveId" clId="{D42B0241-8F08-4955-8BD4-23B10183FADC}" dt="2022-04-17T22:32:59.150" v="563" actId="20577"/>
        <pc:sldMkLst>
          <pc:docMk/>
          <pc:sldMk cId="4290451040" sldId="301"/>
        </pc:sldMkLst>
        <pc:spChg chg="mod">
          <ac:chgData name="Emily Wheeler" userId="49be3d16995bb950" providerId="LiveId" clId="{D42B0241-8F08-4955-8BD4-23B10183FADC}" dt="2022-04-12T15:17:38.309" v="61" actId="2711"/>
          <ac:spMkLst>
            <pc:docMk/>
            <pc:sldMk cId="4290451040" sldId="301"/>
            <ac:spMk id="7" creationId="{10D4D8C9-8FA5-42C3-B2A2-AAFB08D9E3C3}"/>
          </ac:spMkLst>
        </pc:spChg>
        <pc:spChg chg="mod">
          <ac:chgData name="Emily Wheeler" userId="49be3d16995bb950" providerId="LiveId" clId="{D42B0241-8F08-4955-8BD4-23B10183FADC}" dt="2022-04-15T16:02:49.302" v="545" actId="207"/>
          <ac:spMkLst>
            <pc:docMk/>
            <pc:sldMk cId="4290451040" sldId="301"/>
            <ac:spMk id="8" creationId="{6D657521-B652-4B06-91DD-212534F54B13}"/>
          </ac:spMkLst>
        </pc:spChg>
        <pc:spChg chg="del mod">
          <ac:chgData name="Emily Wheeler" userId="49be3d16995bb950" providerId="LiveId" clId="{D42B0241-8F08-4955-8BD4-23B10183FADC}" dt="2022-04-15T15:56:59.424" v="481" actId="478"/>
          <ac:spMkLst>
            <pc:docMk/>
            <pc:sldMk cId="4290451040" sldId="301"/>
            <ac:spMk id="11" creationId="{03280E23-036B-4D81-B0EE-50CFA05FA0AC}"/>
          </ac:spMkLst>
        </pc:spChg>
        <pc:spChg chg="mod">
          <ac:chgData name="Emily Wheeler" userId="49be3d16995bb950" providerId="LiveId" clId="{D42B0241-8F08-4955-8BD4-23B10183FADC}" dt="2022-04-17T22:32:59.150" v="563" actId="20577"/>
          <ac:spMkLst>
            <pc:docMk/>
            <pc:sldMk cId="4290451040" sldId="301"/>
            <ac:spMk id="13" creationId="{808AD317-5208-46D4-B685-3D40B739CDFE}"/>
          </ac:spMkLst>
        </pc:spChg>
        <pc:spChg chg="mod">
          <ac:chgData name="Emily Wheeler" userId="49be3d16995bb950" providerId="LiveId" clId="{D42B0241-8F08-4955-8BD4-23B10183FADC}" dt="2022-04-15T15:59:41.137" v="522" actId="14100"/>
          <ac:spMkLst>
            <pc:docMk/>
            <pc:sldMk cId="4290451040" sldId="301"/>
            <ac:spMk id="14" creationId="{B44C8FB5-8F6F-4C98-A297-35FD634B123A}"/>
          </ac:spMkLst>
        </pc:spChg>
        <pc:spChg chg="del mod">
          <ac:chgData name="Emily Wheeler" userId="49be3d16995bb950" providerId="LiveId" clId="{D42B0241-8F08-4955-8BD4-23B10183FADC}" dt="2022-04-15T15:57:05.435" v="483" actId="478"/>
          <ac:spMkLst>
            <pc:docMk/>
            <pc:sldMk cId="4290451040" sldId="301"/>
            <ac:spMk id="15" creationId="{CF0304D2-895D-47AF-98D1-203F966EAE24}"/>
          </ac:spMkLst>
        </pc:spChg>
        <pc:spChg chg="mod">
          <ac:chgData name="Emily Wheeler" userId="49be3d16995bb950" providerId="LiveId" clId="{D42B0241-8F08-4955-8BD4-23B10183FADC}" dt="2022-04-15T16:03:08.945" v="547" actId="20577"/>
          <ac:spMkLst>
            <pc:docMk/>
            <pc:sldMk cId="4290451040" sldId="301"/>
            <ac:spMk id="16" creationId="{E4FEEA24-0B07-4B8B-A426-89B567E2DDF4}"/>
          </ac:spMkLst>
        </pc:spChg>
        <pc:picChg chg="add del mod">
          <ac:chgData name="Emily Wheeler" userId="49be3d16995bb950" providerId="LiveId" clId="{D42B0241-8F08-4955-8BD4-23B10183FADC}" dt="2022-04-15T03:14:57.019" v="162" actId="478"/>
          <ac:picMkLst>
            <pc:docMk/>
            <pc:sldMk cId="4290451040" sldId="301"/>
            <ac:picMk id="18" creationId="{3868E047-2F63-400F-BC2E-7A59EE039896}"/>
          </ac:picMkLst>
        </pc:picChg>
        <pc:picChg chg="add mod">
          <ac:chgData name="Emily Wheeler" userId="49be3d16995bb950" providerId="LiveId" clId="{D42B0241-8F08-4955-8BD4-23B10183FADC}" dt="2022-04-15T03:15:43.610" v="175" actId="1076"/>
          <ac:picMkLst>
            <pc:docMk/>
            <pc:sldMk cId="4290451040" sldId="301"/>
            <ac:picMk id="19" creationId="{D8DF7202-F496-4F4C-94BE-6CD38F505D98}"/>
          </ac:picMkLst>
        </pc:picChg>
        <pc:picChg chg="add del mod">
          <ac:chgData name="Emily Wheeler" userId="49be3d16995bb950" providerId="LiveId" clId="{D42B0241-8F08-4955-8BD4-23B10183FADC}" dt="2022-04-15T03:10:44.460" v="95" actId="478"/>
          <ac:picMkLst>
            <pc:docMk/>
            <pc:sldMk cId="4290451040" sldId="301"/>
            <ac:picMk id="20" creationId="{216E4234-B0D9-4107-BD96-81F580DC54AD}"/>
          </ac:picMkLst>
        </pc:picChg>
        <pc:picChg chg="add mod ord">
          <ac:chgData name="Emily Wheeler" userId="49be3d16995bb950" providerId="LiveId" clId="{D42B0241-8F08-4955-8BD4-23B10183FADC}" dt="2022-04-15T15:59:32.425" v="519" actId="1076"/>
          <ac:picMkLst>
            <pc:docMk/>
            <pc:sldMk cId="4290451040" sldId="301"/>
            <ac:picMk id="21" creationId="{8B3991CF-7073-47E6-95CC-1DDC605D82D2}"/>
          </ac:picMkLst>
        </pc:picChg>
        <pc:picChg chg="add del mod ord">
          <ac:chgData name="Emily Wheeler" userId="49be3d16995bb950" providerId="LiveId" clId="{D42B0241-8F08-4955-8BD4-23B10183FADC}" dt="2022-04-15T15:57:01.627" v="482" actId="478"/>
          <ac:picMkLst>
            <pc:docMk/>
            <pc:sldMk cId="4290451040" sldId="301"/>
            <ac:picMk id="22" creationId="{7CA1AC9E-4A3B-4B04-A9FB-8FB9B6D3695A}"/>
          </ac:picMkLst>
        </pc:picChg>
        <pc:picChg chg="add del mod">
          <ac:chgData name="Emily Wheeler" userId="49be3d16995bb950" providerId="LiveId" clId="{D42B0241-8F08-4955-8BD4-23B10183FADC}" dt="2022-04-15T03:11:27.133" v="105" actId="478"/>
          <ac:picMkLst>
            <pc:docMk/>
            <pc:sldMk cId="4290451040" sldId="301"/>
            <ac:picMk id="23" creationId="{EE0E2570-8D0B-4EC8-B4A8-AB416365636C}"/>
          </ac:picMkLst>
        </pc:picChg>
        <pc:picChg chg="add mod ord">
          <ac:chgData name="Emily Wheeler" userId="49be3d16995bb950" providerId="LiveId" clId="{D42B0241-8F08-4955-8BD4-23B10183FADC}" dt="2022-04-15T16:03:50.469" v="552" actId="14100"/>
          <ac:picMkLst>
            <pc:docMk/>
            <pc:sldMk cId="4290451040" sldId="301"/>
            <ac:picMk id="24" creationId="{7DA522A9-26D5-4695-AD48-7E3F4F8ABCC2}"/>
          </ac:picMkLst>
        </pc:picChg>
        <pc:picChg chg="add mod">
          <ac:chgData name="Emily Wheeler" userId="49be3d16995bb950" providerId="LiveId" clId="{D42B0241-8F08-4955-8BD4-23B10183FADC}" dt="2022-04-15T03:15:47.708" v="176" actId="1076"/>
          <ac:picMkLst>
            <pc:docMk/>
            <pc:sldMk cId="4290451040" sldId="301"/>
            <ac:picMk id="25" creationId="{CADF4C78-F4F0-4162-BA16-DE842CE4F5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0b7282084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0b7282084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Handout of poems? Dr. C printouts?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0b7282084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0b7282084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Transformation/growth with flowers and book cover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082596ee1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082596ee1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doubleness? What is transformation? What is American Female Confessional Poetry?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0b9d6acf7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0b9d6acf7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“They Shut Me Up in Prose” vs. “A Wedding March” double expectations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“Lady Lazarus” vs. “Fictional Adorations” and “Choosing the Wait”</a:t>
            </a:r>
          </a:p>
        </p:txBody>
      </p:sp>
    </p:spTree>
    <p:extLst>
      <p:ext uri="{BB962C8B-B14F-4D97-AF65-F5344CB8AC3E}">
        <p14:creationId xmlns:p14="http://schemas.microsoft.com/office/powerpoint/2010/main" val="352044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10b9d6acf73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10b9d6acf73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" name="Google Shape;16650;g10b9d6acf73_0_38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51" name="Google Shape;16651;g10b9d6acf73_0_38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41650" y="614675"/>
            <a:ext cx="4098600" cy="3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41695" y="4026025"/>
            <a:ext cx="4098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1251" y="407500"/>
            <a:ext cx="1313251" cy="224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2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4" name="Google Shape;14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3" name="Google Shape;23;p2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00" y="2898450"/>
            <a:ext cx="1034750" cy="21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965776" y="-381825"/>
            <a:ext cx="1076474" cy="184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56349">
            <a:off x="-256126" y="2875157"/>
            <a:ext cx="1104526" cy="130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352">
            <a:off x="6694225" y="-46025"/>
            <a:ext cx="1074100" cy="200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body" idx="1"/>
          </p:nvPr>
        </p:nvSpPr>
        <p:spPr>
          <a:xfrm>
            <a:off x="1183100" y="2900958"/>
            <a:ext cx="3061200" cy="11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2"/>
          </p:nvPr>
        </p:nvSpPr>
        <p:spPr>
          <a:xfrm>
            <a:off x="4899704" y="2900958"/>
            <a:ext cx="3061200" cy="11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 idx="3"/>
          </p:nvPr>
        </p:nvSpPr>
        <p:spPr>
          <a:xfrm>
            <a:off x="1183100" y="2507200"/>
            <a:ext cx="3061200" cy="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 idx="4"/>
          </p:nvPr>
        </p:nvSpPr>
        <p:spPr>
          <a:xfrm>
            <a:off x="4899705" y="2507200"/>
            <a:ext cx="3061200" cy="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89" name="Google Shape;89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86729">
            <a:off x="7817850" y="783625"/>
            <a:ext cx="1391375" cy="164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">
            <a:off x="-78175" y="2465301"/>
            <a:ext cx="1193100" cy="2042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5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00" name="Google Shape;100;p5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1889250" y="1586700"/>
            <a:ext cx="5365500" cy="19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8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160" name="Google Shape;160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8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169" name="Google Shape;169;p8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7" name="Google Shape;17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19575" y="-3975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0450">
            <a:off x="7980405" y="2524260"/>
            <a:ext cx="1212794" cy="2075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2" hasCustomPrompt="1"/>
          </p:nvPr>
        </p:nvSpPr>
        <p:spPr>
          <a:xfrm>
            <a:off x="2414304" y="1139363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3"/>
          </p:nvPr>
        </p:nvSpPr>
        <p:spPr>
          <a:xfrm>
            <a:off x="1256300" y="1790788"/>
            <a:ext cx="29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1"/>
          </p:nvPr>
        </p:nvSpPr>
        <p:spPr>
          <a:xfrm>
            <a:off x="1256303" y="2180845"/>
            <a:ext cx="29640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4" hasCustomPrompt="1"/>
          </p:nvPr>
        </p:nvSpPr>
        <p:spPr>
          <a:xfrm>
            <a:off x="2414254" y="2922513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60" name="Google Shape;260;p13"/>
          <p:cNvSpPr txBox="1">
            <a:spLocks noGrp="1"/>
          </p:cNvSpPr>
          <p:nvPr>
            <p:ph type="title" idx="5"/>
          </p:nvPr>
        </p:nvSpPr>
        <p:spPr>
          <a:xfrm>
            <a:off x="1256300" y="3573939"/>
            <a:ext cx="29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subTitle" idx="6"/>
          </p:nvPr>
        </p:nvSpPr>
        <p:spPr>
          <a:xfrm>
            <a:off x="1256303" y="3964001"/>
            <a:ext cx="29640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7" hasCustomPrompt="1"/>
          </p:nvPr>
        </p:nvSpPr>
        <p:spPr>
          <a:xfrm>
            <a:off x="6081664" y="1139363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 idx="8"/>
          </p:nvPr>
        </p:nvSpPr>
        <p:spPr>
          <a:xfrm>
            <a:off x="4923705" y="1790788"/>
            <a:ext cx="29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9"/>
          </p:nvPr>
        </p:nvSpPr>
        <p:spPr>
          <a:xfrm>
            <a:off x="4923728" y="2180845"/>
            <a:ext cx="29640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13" hasCustomPrompt="1"/>
          </p:nvPr>
        </p:nvSpPr>
        <p:spPr>
          <a:xfrm>
            <a:off x="6081664" y="2922513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14"/>
          </p:nvPr>
        </p:nvSpPr>
        <p:spPr>
          <a:xfrm>
            <a:off x="4923711" y="3573939"/>
            <a:ext cx="29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15"/>
          </p:nvPr>
        </p:nvSpPr>
        <p:spPr>
          <a:xfrm>
            <a:off x="4923728" y="3964001"/>
            <a:ext cx="29640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3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269" name="Google Shape;269;p1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13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278" name="Google Shape;278;p13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6" name="Google Shape;2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23112">
            <a:off x="-60381" y="695757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8199" y="2084900"/>
            <a:ext cx="1313251" cy="22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"/>
          <p:cNvSpPr txBox="1">
            <a:spLocks noGrp="1"/>
          </p:cNvSpPr>
          <p:nvPr>
            <p:ph type="title"/>
          </p:nvPr>
        </p:nvSpPr>
        <p:spPr>
          <a:xfrm>
            <a:off x="1732725" y="2721788"/>
            <a:ext cx="56784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36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388" name="Google Shape;388;p17"/>
          <p:cNvSpPr txBox="1">
            <a:spLocks noGrp="1"/>
          </p:cNvSpPr>
          <p:nvPr>
            <p:ph type="subTitle" idx="1"/>
          </p:nvPr>
        </p:nvSpPr>
        <p:spPr>
          <a:xfrm>
            <a:off x="1732750" y="1700813"/>
            <a:ext cx="5678400" cy="10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389" name="Google Shape;38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5344">
            <a:off x="176175" y="2078125"/>
            <a:ext cx="1074100" cy="20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268095">
            <a:off x="244962" y="3579844"/>
            <a:ext cx="771875" cy="159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4">
            <a:off x="7868325" y="486177"/>
            <a:ext cx="1124900" cy="133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95324" y="1334550"/>
            <a:ext cx="1313251" cy="224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" name="Google Shape;394;p17"/>
          <p:cNvGrpSpPr/>
          <p:nvPr/>
        </p:nvGrpSpPr>
        <p:grpSpPr>
          <a:xfrm rot="10800000" flipH="1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395" name="Google Shape;395;p1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17"/>
          <p:cNvGrpSpPr/>
          <p:nvPr/>
        </p:nvGrpSpPr>
        <p:grpSpPr>
          <a:xfrm flipH="1"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404" name="Google Shape;404;p17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4_1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title" idx="2"/>
          </p:nvPr>
        </p:nvSpPr>
        <p:spPr>
          <a:xfrm>
            <a:off x="713225" y="3259725"/>
            <a:ext cx="243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4" name="Google Shape;444;p19"/>
          <p:cNvSpPr txBox="1">
            <a:spLocks noGrp="1"/>
          </p:cNvSpPr>
          <p:nvPr>
            <p:ph type="subTitle" idx="1"/>
          </p:nvPr>
        </p:nvSpPr>
        <p:spPr>
          <a:xfrm>
            <a:off x="713225" y="3741500"/>
            <a:ext cx="24366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9"/>
          <p:cNvSpPr txBox="1">
            <a:spLocks noGrp="1"/>
          </p:cNvSpPr>
          <p:nvPr>
            <p:ph type="title" idx="3"/>
          </p:nvPr>
        </p:nvSpPr>
        <p:spPr>
          <a:xfrm>
            <a:off x="3356020" y="3259725"/>
            <a:ext cx="243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6" name="Google Shape;446;p19"/>
          <p:cNvSpPr txBox="1">
            <a:spLocks noGrp="1"/>
          </p:cNvSpPr>
          <p:nvPr>
            <p:ph type="subTitle" idx="4"/>
          </p:nvPr>
        </p:nvSpPr>
        <p:spPr>
          <a:xfrm>
            <a:off x="3356020" y="3741500"/>
            <a:ext cx="24366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19"/>
          <p:cNvSpPr txBox="1">
            <a:spLocks noGrp="1"/>
          </p:cNvSpPr>
          <p:nvPr>
            <p:ph type="title" idx="5"/>
          </p:nvPr>
        </p:nvSpPr>
        <p:spPr>
          <a:xfrm>
            <a:off x="5991747" y="3259725"/>
            <a:ext cx="243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8" name="Google Shape;448;p19"/>
          <p:cNvSpPr txBox="1">
            <a:spLocks noGrp="1"/>
          </p:cNvSpPr>
          <p:nvPr>
            <p:ph type="subTitle" idx="6"/>
          </p:nvPr>
        </p:nvSpPr>
        <p:spPr>
          <a:xfrm>
            <a:off x="5991747" y="3741500"/>
            <a:ext cx="24366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9"/>
          <p:cNvSpPr txBox="1">
            <a:spLocks noGrp="1"/>
          </p:cNvSpPr>
          <p:nvPr>
            <p:ph type="title" idx="7" hasCustomPrompt="1"/>
          </p:nvPr>
        </p:nvSpPr>
        <p:spPr>
          <a:xfrm>
            <a:off x="713225" y="1316831"/>
            <a:ext cx="243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50" name="Google Shape;450;p19"/>
          <p:cNvSpPr txBox="1">
            <a:spLocks noGrp="1"/>
          </p:cNvSpPr>
          <p:nvPr>
            <p:ph type="title" idx="8" hasCustomPrompt="1"/>
          </p:nvPr>
        </p:nvSpPr>
        <p:spPr>
          <a:xfrm>
            <a:off x="3356020" y="1316831"/>
            <a:ext cx="243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51" name="Google Shape;451;p19"/>
          <p:cNvSpPr txBox="1">
            <a:spLocks noGrp="1"/>
          </p:cNvSpPr>
          <p:nvPr>
            <p:ph type="title" idx="9" hasCustomPrompt="1"/>
          </p:nvPr>
        </p:nvSpPr>
        <p:spPr>
          <a:xfrm>
            <a:off x="5989315" y="1316831"/>
            <a:ext cx="244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452" name="Google Shape;452;p19"/>
          <p:cNvGrpSpPr/>
          <p:nvPr/>
        </p:nvGrpSpPr>
        <p:grpSpPr>
          <a:xfrm rot="10800000">
            <a:off x="324243" y="146093"/>
            <a:ext cx="8495525" cy="2247967"/>
            <a:chOff x="245800" y="1896900"/>
            <a:chExt cx="7086100" cy="1875025"/>
          </a:xfrm>
        </p:grpSpPr>
        <p:sp>
          <p:nvSpPr>
            <p:cNvPr id="453" name="Google Shape;453;p1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19"/>
          <p:cNvGrpSpPr/>
          <p:nvPr/>
        </p:nvGrpSpPr>
        <p:grpSpPr>
          <a:xfrm>
            <a:off x="324243" y="2743143"/>
            <a:ext cx="8495525" cy="2247967"/>
            <a:chOff x="245800" y="1896900"/>
            <a:chExt cx="7086100" cy="1875025"/>
          </a:xfrm>
        </p:grpSpPr>
        <p:sp>
          <p:nvSpPr>
            <p:cNvPr id="462" name="Google Shape;462;p19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0" name="Google Shape;4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0200" y="3460216"/>
            <a:ext cx="617000" cy="1271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">
            <a:off x="8340678" y="2663179"/>
            <a:ext cx="911918" cy="108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47025" y="577175"/>
            <a:ext cx="1198800" cy="205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294"/>
            <a:ext cx="9144000" cy="5156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 Hotel"/>
              <a:buNone/>
              <a:defRPr sz="32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8" r:id="rId4"/>
    <p:sldLayoutId id="2147483659" r:id="rId5"/>
    <p:sldLayoutId id="2147483663" r:id="rId6"/>
    <p:sldLayoutId id="2147483665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2" name="Google Shape;582;p2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525" y="2521000"/>
            <a:ext cx="1074100" cy="20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547828">
            <a:off x="6475713" y="329820"/>
            <a:ext cx="1470749" cy="174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34878">
            <a:off x="5641985" y="717296"/>
            <a:ext cx="1532800" cy="1320650"/>
          </a:xfrm>
          <a:prstGeom prst="rect">
            <a:avLst/>
          </a:prstGeom>
          <a:noFill/>
          <a:ln>
            <a:noFill/>
          </a:ln>
          <a:effectLst>
            <a:outerShdw blurRad="14288" dist="47625" dir="1242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593" name="Google Shape;59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12464">
            <a:off x="7109436" y="3386676"/>
            <a:ext cx="1731677" cy="960898"/>
          </a:xfrm>
          <a:prstGeom prst="rect">
            <a:avLst/>
          </a:prstGeom>
          <a:noFill/>
          <a:ln>
            <a:noFill/>
          </a:ln>
          <a:effectLst>
            <a:outerShdw blurRad="14288" dist="28575" dir="5400000" algn="bl" rotWithShape="0">
              <a:srgbClr val="000000">
                <a:alpha val="9000"/>
              </a:srgbClr>
            </a:outerShdw>
          </a:effectLst>
        </p:spPr>
      </p:pic>
      <p:sp>
        <p:nvSpPr>
          <p:cNvPr id="594" name="Google Shape;594;p30"/>
          <p:cNvSpPr txBox="1">
            <a:spLocks noGrp="1"/>
          </p:cNvSpPr>
          <p:nvPr>
            <p:ph type="ctrTitle"/>
          </p:nvPr>
        </p:nvSpPr>
        <p:spPr>
          <a:xfrm>
            <a:off x="350334" y="1003196"/>
            <a:ext cx="5436049" cy="3708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latin typeface="Sabon Next LT" panose="02000500000000000000" pitchFamily="2" charset="0"/>
                <a:cs typeface="Sabon Next LT" panose="02000500000000000000" pitchFamily="2" charset="0"/>
              </a:rPr>
              <a:t>Things Not Said Aloud: </a:t>
            </a:r>
            <a:r>
              <a:rPr lang="en-US" sz="4400" dirty="0">
                <a:latin typeface="Sabon Next LT" panose="02000500000000000000" pitchFamily="2" charset="0"/>
                <a:cs typeface="Sabon Next LT" panose="02000500000000000000" pitchFamily="2" charset="0"/>
              </a:rPr>
              <a:t>American Female Confessional Poetry Tradition</a:t>
            </a:r>
            <a:endParaRPr sz="4400" i="1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1"/>
          </p:nvPr>
        </p:nvSpPr>
        <p:spPr>
          <a:xfrm>
            <a:off x="918813" y="3844325"/>
            <a:ext cx="4098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Presented by Emily W</a:t>
            </a:r>
            <a:r>
              <a:rPr lang="en-US" sz="1800" dirty="0"/>
              <a:t>h</a:t>
            </a:r>
            <a:r>
              <a:rPr lang="en" sz="1800" dirty="0"/>
              <a:t>eeler </a:t>
            </a:r>
            <a:endParaRPr sz="1800" dirty="0"/>
          </a:p>
        </p:txBody>
      </p:sp>
      <p:pic>
        <p:nvPicPr>
          <p:cNvPr id="596" name="Google Shape;59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53422" y="1143670"/>
            <a:ext cx="2275450" cy="3142100"/>
          </a:xfrm>
          <a:prstGeom prst="rect">
            <a:avLst/>
          </a:prstGeom>
          <a:noFill/>
          <a:ln>
            <a:noFill/>
          </a:ln>
          <a:effectLst>
            <a:outerShdw blurRad="14288" dist="38100" dir="8760000" algn="bl" rotWithShape="0">
              <a:srgbClr val="000000">
                <a:alpha val="28000"/>
              </a:srgbClr>
            </a:outerShdw>
          </a:effectLst>
        </p:spPr>
      </p:pic>
      <p:pic>
        <p:nvPicPr>
          <p:cNvPr id="597" name="Google Shape;597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5268099">
            <a:off x="7635800" y="3460216"/>
            <a:ext cx="617000" cy="12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">
            <a:off x="5752218" y="803994"/>
            <a:ext cx="911918" cy="108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4889">
            <a:off x="6578314" y="979311"/>
            <a:ext cx="704601" cy="607089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612" name="Google Shape;6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4889">
            <a:off x="6465970" y="2854199"/>
            <a:ext cx="704601" cy="607089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613" name="Google Shape;6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4889">
            <a:off x="1861086" y="985697"/>
            <a:ext cx="704601" cy="607089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614" name="Google Shape;6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4889">
            <a:off x="1602451" y="2817425"/>
            <a:ext cx="704601" cy="607089"/>
          </a:xfrm>
          <a:prstGeom prst="rect">
            <a:avLst/>
          </a:prstGeom>
          <a:noFill/>
          <a:ln>
            <a:noFill/>
          </a:ln>
          <a:effectLst>
            <a:outerShdw blurRad="14288" dist="28575" dir="7680000" algn="bl" rotWithShape="0">
              <a:srgbClr val="000000">
                <a:alpha val="9000"/>
              </a:srgbClr>
            </a:outerShdw>
          </a:effectLst>
        </p:spPr>
      </p:pic>
      <p:sp>
        <p:nvSpPr>
          <p:cNvPr id="615" name="Google Shape;615;p32"/>
          <p:cNvSpPr txBox="1">
            <a:spLocks noGrp="1"/>
          </p:cNvSpPr>
          <p:nvPr>
            <p:ph type="title"/>
          </p:nvPr>
        </p:nvSpPr>
        <p:spPr>
          <a:xfrm>
            <a:off x="713250" y="451536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abon Next LT" panose="02000500000000000000" pitchFamily="2" charset="0"/>
                <a:cs typeface="Sabon Next LT" panose="02000500000000000000" pitchFamily="2" charset="0"/>
              </a:rPr>
              <a:t>Capstone Overview</a:t>
            </a:r>
            <a:endParaRPr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616" name="Google Shape;616;p32"/>
          <p:cNvSpPr txBox="1">
            <a:spLocks noGrp="1"/>
          </p:cNvSpPr>
          <p:nvPr>
            <p:ph type="title" idx="2"/>
          </p:nvPr>
        </p:nvSpPr>
        <p:spPr>
          <a:xfrm>
            <a:off x="1834464" y="988954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17" name="Google Shape;617;p32"/>
          <p:cNvSpPr txBox="1">
            <a:spLocks noGrp="1"/>
          </p:cNvSpPr>
          <p:nvPr>
            <p:ph type="title" idx="3"/>
          </p:nvPr>
        </p:nvSpPr>
        <p:spPr>
          <a:xfrm>
            <a:off x="801640" y="1599873"/>
            <a:ext cx="306378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abon Next LT" panose="02000500000000000000" pitchFamily="2" charset="0"/>
                <a:cs typeface="Sabon Next LT" panose="02000500000000000000" pitchFamily="2" charset="0"/>
              </a:rPr>
              <a:t>Poet Research</a:t>
            </a:r>
            <a:endParaRPr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618" name="Google Shape;618;p32"/>
          <p:cNvSpPr txBox="1">
            <a:spLocks noGrp="1"/>
          </p:cNvSpPr>
          <p:nvPr>
            <p:ph type="subTitle" idx="1"/>
          </p:nvPr>
        </p:nvSpPr>
        <p:spPr>
          <a:xfrm>
            <a:off x="576374" y="1901264"/>
            <a:ext cx="3470122" cy="838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latin typeface="Sabon Next LT" panose="02000500000000000000" pitchFamily="2" charset="0"/>
                <a:cs typeface="Sabon Next LT" panose="02000500000000000000" pitchFamily="2" charset="0"/>
              </a:rPr>
              <a:t>Inspiration from and Literary Criticism about: Dickinson, Plath, Sexton, H.D., Rich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619" name="Google Shape;619;p32"/>
          <p:cNvSpPr txBox="1">
            <a:spLocks noGrp="1"/>
          </p:cNvSpPr>
          <p:nvPr>
            <p:ph type="title" idx="4"/>
          </p:nvPr>
        </p:nvSpPr>
        <p:spPr>
          <a:xfrm>
            <a:off x="1630752" y="2831973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620" name="Google Shape;620;p32"/>
          <p:cNvSpPr txBox="1">
            <a:spLocks noGrp="1"/>
          </p:cNvSpPr>
          <p:nvPr>
            <p:ph type="title" idx="5"/>
          </p:nvPr>
        </p:nvSpPr>
        <p:spPr>
          <a:xfrm>
            <a:off x="504201" y="3400687"/>
            <a:ext cx="329284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abon Next LT" panose="02000500000000000000" pitchFamily="2" charset="0"/>
                <a:cs typeface="Sabon Next LT" panose="02000500000000000000" pitchFamily="2" charset="0"/>
              </a:rPr>
              <a:t>Pursuit of Publication</a:t>
            </a:r>
            <a:endParaRPr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621" name="Google Shape;621;p32"/>
          <p:cNvSpPr txBox="1">
            <a:spLocks noGrp="1"/>
          </p:cNvSpPr>
          <p:nvPr>
            <p:ph type="subTitle" idx="6"/>
          </p:nvPr>
        </p:nvSpPr>
        <p:spPr>
          <a:xfrm>
            <a:off x="572146" y="3803405"/>
            <a:ext cx="3576760" cy="1010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Sabon Next LT" panose="02000500000000000000" pitchFamily="2" charset="0"/>
                <a:cs typeface="Sabon Next LT" panose="02000500000000000000" pitchFamily="2" charset="0"/>
              </a:rPr>
              <a:t>Submitted to several chapbook and book contests and gained experience</a:t>
            </a:r>
          </a:p>
        </p:txBody>
      </p:sp>
      <p:sp>
        <p:nvSpPr>
          <p:cNvPr id="622" name="Google Shape;622;p32"/>
          <p:cNvSpPr txBox="1">
            <a:spLocks noGrp="1"/>
          </p:cNvSpPr>
          <p:nvPr>
            <p:ph type="title" idx="7"/>
          </p:nvPr>
        </p:nvSpPr>
        <p:spPr>
          <a:xfrm>
            <a:off x="6578948" y="1002892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23" name="Google Shape;623;p32"/>
          <p:cNvSpPr txBox="1">
            <a:spLocks noGrp="1"/>
          </p:cNvSpPr>
          <p:nvPr>
            <p:ph type="title" idx="8"/>
          </p:nvPr>
        </p:nvSpPr>
        <p:spPr>
          <a:xfrm>
            <a:off x="4784800" y="1573772"/>
            <a:ext cx="39052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abon Next LT" panose="02000500000000000000" pitchFamily="2" charset="0"/>
                <a:cs typeface="Sabon Next LT" panose="02000500000000000000" pitchFamily="2" charset="0"/>
              </a:rPr>
              <a:t>Wrote/Compiled Poems</a:t>
            </a:r>
            <a:endParaRPr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624" name="Google Shape;624;p32"/>
          <p:cNvSpPr txBox="1">
            <a:spLocks noGrp="1"/>
          </p:cNvSpPr>
          <p:nvPr>
            <p:ph type="subTitle" idx="9"/>
          </p:nvPr>
        </p:nvSpPr>
        <p:spPr>
          <a:xfrm>
            <a:off x="5068473" y="2071830"/>
            <a:ext cx="3362245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latin typeface="Sabon Next LT" panose="02000500000000000000" pitchFamily="2" charset="0"/>
                <a:cs typeface="Sabon Next LT" panose="02000500000000000000" pitchFamily="2" charset="0"/>
              </a:rPr>
              <a:t>Wrote new poems biweekly and edited into a poetry collection</a:t>
            </a:r>
            <a:endParaRPr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625" name="Google Shape;625;p32"/>
          <p:cNvSpPr txBox="1">
            <a:spLocks noGrp="1"/>
          </p:cNvSpPr>
          <p:nvPr>
            <p:ph type="title" idx="13"/>
          </p:nvPr>
        </p:nvSpPr>
        <p:spPr>
          <a:xfrm>
            <a:off x="6456570" y="2859947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626" name="Google Shape;626;p32"/>
          <p:cNvSpPr txBox="1">
            <a:spLocks noGrp="1"/>
          </p:cNvSpPr>
          <p:nvPr>
            <p:ph type="title" idx="14"/>
          </p:nvPr>
        </p:nvSpPr>
        <p:spPr>
          <a:xfrm>
            <a:off x="5198755" y="3412525"/>
            <a:ext cx="29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abon Next LT" panose="02000500000000000000" pitchFamily="2" charset="0"/>
                <a:cs typeface="Sabon Next LT" panose="02000500000000000000" pitchFamily="2" charset="0"/>
              </a:rPr>
              <a:t>Analytical Essay</a:t>
            </a:r>
            <a:endParaRPr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627" name="Google Shape;627;p32"/>
          <p:cNvSpPr txBox="1">
            <a:spLocks noGrp="1"/>
          </p:cNvSpPr>
          <p:nvPr>
            <p:ph type="subTitle" idx="15"/>
          </p:nvPr>
        </p:nvSpPr>
        <p:spPr>
          <a:xfrm>
            <a:off x="4923710" y="3883398"/>
            <a:ext cx="3208901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latin typeface="Sabon Next LT" panose="02000500000000000000" pitchFamily="2" charset="0"/>
                <a:cs typeface="Sabon Next LT" panose="02000500000000000000" pitchFamily="2" charset="0"/>
              </a:rPr>
              <a:t>Drew c</a:t>
            </a:r>
            <a:r>
              <a:rPr lang="en-US" dirty="0">
                <a:latin typeface="Sabon Next LT" panose="02000500000000000000" pitchFamily="2" charset="0"/>
                <a:cs typeface="Sabon Next LT" panose="02000500000000000000" pitchFamily="2" charset="0"/>
              </a:rPr>
              <a:t>o</a:t>
            </a:r>
            <a:r>
              <a:rPr lang="en" dirty="0">
                <a:latin typeface="Sabon Next LT" panose="02000500000000000000" pitchFamily="2" charset="0"/>
                <a:cs typeface="Sabon Next LT" panose="02000500000000000000" pitchFamily="2" charset="0"/>
              </a:rPr>
              <a:t>nnections between poet’s work and my own</a:t>
            </a:r>
            <a:endParaRPr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pic>
        <p:nvPicPr>
          <p:cNvPr id="628" name="Google Shape;62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35436">
            <a:off x="8340628" y="3245525"/>
            <a:ext cx="1310972" cy="1129524"/>
          </a:xfrm>
          <a:prstGeom prst="rect">
            <a:avLst/>
          </a:prstGeom>
          <a:noFill/>
          <a:ln>
            <a:noFill/>
          </a:ln>
          <a:effectLst>
            <a:outerShdw blurRad="14288" dist="28575" dir="1242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629" name="Google Shape;62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963197">
            <a:off x="8489190" y="3922792"/>
            <a:ext cx="562226" cy="612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2612" y="2904273"/>
            <a:ext cx="748736" cy="74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130045">
            <a:off x="584303" y="560763"/>
            <a:ext cx="408475" cy="703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35"/>
          <p:cNvGrpSpPr/>
          <p:nvPr/>
        </p:nvGrpSpPr>
        <p:grpSpPr>
          <a:xfrm>
            <a:off x="1536849" y="887587"/>
            <a:ext cx="6070301" cy="3368326"/>
            <a:chOff x="1536849" y="887587"/>
            <a:chExt cx="6070301" cy="3368326"/>
          </a:xfrm>
        </p:grpSpPr>
        <p:pic>
          <p:nvPicPr>
            <p:cNvPr id="661" name="Google Shape;661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" flipH="1">
              <a:off x="1536849" y="887594"/>
              <a:ext cx="6070301" cy="3368311"/>
            </a:xfrm>
            <a:prstGeom prst="rect">
              <a:avLst/>
            </a:prstGeom>
            <a:noFill/>
            <a:ln>
              <a:noFill/>
            </a:ln>
            <a:effectLst>
              <a:outerShdw blurRad="14288" dist="28575" dir="5400000" algn="bl" rotWithShape="0">
                <a:srgbClr val="000000">
                  <a:alpha val="13000"/>
                </a:srgbClr>
              </a:outerShdw>
            </a:effectLst>
          </p:spPr>
        </p:pic>
        <p:pic>
          <p:nvPicPr>
            <p:cNvPr id="662" name="Google Shape;662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8299349">
              <a:off x="6738426" y="3109619"/>
              <a:ext cx="206697" cy="356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6730648">
              <a:off x="1915496" y="940749"/>
              <a:ext cx="382237" cy="658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4" name="Google Shape;664;p35"/>
          <p:cNvSpPr txBox="1">
            <a:spLocks noGrp="1"/>
          </p:cNvSpPr>
          <p:nvPr>
            <p:ph type="title"/>
          </p:nvPr>
        </p:nvSpPr>
        <p:spPr>
          <a:xfrm>
            <a:off x="897873" y="1295240"/>
            <a:ext cx="7348251" cy="2067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Sabon Next LT" panose="02000500000000000000" pitchFamily="2" charset="0"/>
                <a:cs typeface="Sabon Next LT" panose="02000500000000000000" pitchFamily="2" charset="0"/>
              </a:rPr>
              <a:t>Doubleness and Transformation </a:t>
            </a:r>
            <a:br>
              <a:rPr lang="en-US" sz="3200" dirty="0">
                <a:latin typeface="Sabon Next LT" panose="02000500000000000000" pitchFamily="2" charset="0"/>
                <a:cs typeface="Sabon Next LT" panose="02000500000000000000" pitchFamily="2" charset="0"/>
              </a:rPr>
            </a:br>
            <a:r>
              <a:rPr lang="en-US" sz="3200" dirty="0">
                <a:latin typeface="Sabon Next LT" panose="02000500000000000000" pitchFamily="2" charset="0"/>
                <a:cs typeface="Sabon Next LT" panose="02000500000000000000" pitchFamily="2" charset="0"/>
              </a:rPr>
              <a:t>in American Female</a:t>
            </a:r>
            <a:br>
              <a:rPr lang="en-US" sz="3200" dirty="0">
                <a:latin typeface="Sabon Next LT" panose="02000500000000000000" pitchFamily="2" charset="0"/>
                <a:cs typeface="Sabon Next LT" panose="02000500000000000000" pitchFamily="2" charset="0"/>
              </a:rPr>
            </a:br>
            <a:r>
              <a:rPr lang="en-US" sz="3200" dirty="0">
                <a:latin typeface="Sabon Next LT" panose="02000500000000000000" pitchFamily="2" charset="0"/>
                <a:cs typeface="Sabon Next LT" panose="02000500000000000000" pitchFamily="2" charset="0"/>
              </a:rPr>
              <a:t> Confessional Poetry </a:t>
            </a:r>
            <a:endParaRPr sz="32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pic>
        <p:nvPicPr>
          <p:cNvPr id="666" name="Google Shape;66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41352">
            <a:off x="7120774" y="1669692"/>
            <a:ext cx="1612903" cy="172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29;p32">
            <a:extLst>
              <a:ext uri="{FF2B5EF4-FFF2-40B4-BE49-F238E27FC236}">
                <a16:creationId xmlns:a16="http://schemas.microsoft.com/office/drawing/2014/main" id="{4C36ED71-1A97-4FF8-AA8E-DE7EFA11359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963197">
            <a:off x="1448398" y="3462887"/>
            <a:ext cx="562226" cy="612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29;p32">
            <a:extLst>
              <a:ext uri="{FF2B5EF4-FFF2-40B4-BE49-F238E27FC236}">
                <a16:creationId xmlns:a16="http://schemas.microsoft.com/office/drawing/2014/main" id="{C177999F-1DB1-4B3B-A144-3E4814538CC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963197">
            <a:off x="1485917" y="3451609"/>
            <a:ext cx="562226" cy="612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628;p32">
            <a:extLst>
              <a:ext uri="{FF2B5EF4-FFF2-40B4-BE49-F238E27FC236}">
                <a16:creationId xmlns:a16="http://schemas.microsoft.com/office/drawing/2014/main" id="{8BA3655D-A491-44D4-B9FE-AA767CA434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219" y="2162759"/>
            <a:ext cx="3437263" cy="2290715"/>
          </a:xfrm>
          <a:prstGeom prst="rect">
            <a:avLst/>
          </a:prstGeom>
          <a:noFill/>
          <a:ln>
            <a:noFill/>
          </a:ln>
          <a:effectLst>
            <a:outerShdw blurRad="14288" dist="28575" dir="1242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33" name="Google Shape;628;p32">
            <a:extLst>
              <a:ext uri="{FF2B5EF4-FFF2-40B4-BE49-F238E27FC236}">
                <a16:creationId xmlns:a16="http://schemas.microsoft.com/office/drawing/2014/main" id="{4953B861-F8E8-4CEF-8488-0B8358115C4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383" y="2236424"/>
            <a:ext cx="3437263" cy="2177508"/>
          </a:xfrm>
          <a:prstGeom prst="rect">
            <a:avLst/>
          </a:prstGeom>
          <a:noFill/>
          <a:ln>
            <a:noFill/>
          </a:ln>
          <a:effectLst>
            <a:outerShdw blurRad="14288" dist="28575" dir="12420000" algn="bl" rotWithShape="0">
              <a:srgbClr val="000000">
                <a:alpha val="9000"/>
              </a:srgbClr>
            </a:outerShdw>
          </a:effectLst>
        </p:spPr>
      </p:pic>
      <p:sp>
        <p:nvSpPr>
          <p:cNvPr id="713" name="Google Shape;713;p3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abon Next LT" panose="02000500000000000000" pitchFamily="2" charset="0"/>
                <a:cs typeface="Sabon Next LT" panose="02000500000000000000" pitchFamily="2" charset="0"/>
              </a:rPr>
              <a:t>Doubleness</a:t>
            </a:r>
          </a:p>
        </p:txBody>
      </p:sp>
      <p:sp>
        <p:nvSpPr>
          <p:cNvPr id="714" name="Google Shape;714;p37"/>
          <p:cNvSpPr txBox="1">
            <a:spLocks noGrp="1"/>
          </p:cNvSpPr>
          <p:nvPr>
            <p:ph type="body" idx="1"/>
          </p:nvPr>
        </p:nvSpPr>
        <p:spPr>
          <a:xfrm>
            <a:off x="4803726" y="2202300"/>
            <a:ext cx="3260248" cy="2211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Sabon Next LT" panose="02000500000000000000" pitchFamily="2" charset="0"/>
                <a:cs typeface="Sabon Next LT" panose="02000500000000000000" pitchFamily="2" charset="0"/>
              </a:rPr>
              <a:t>“It’s hard to live life at twenty-two/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Sabon Next LT" panose="02000500000000000000" pitchFamily="2" charset="0"/>
                <a:cs typeface="Sabon Next LT" panose="02000500000000000000" pitchFamily="2" charset="0"/>
              </a:rPr>
              <a:t>when you are only twenty years old/… Twenty-two moments,/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Sabon Next LT" panose="02000500000000000000" pitchFamily="2" charset="0"/>
                <a:cs typeface="Sabon Next LT" panose="02000500000000000000" pitchFamily="2" charset="0"/>
              </a:rPr>
              <a:t>since the second I was born,/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Sabon Next LT" panose="02000500000000000000" pitchFamily="2" charset="0"/>
                <a:cs typeface="Sabon Next LT" panose="02000500000000000000" pitchFamily="2" charset="0"/>
              </a:rPr>
              <a:t>have p</a:t>
            </a:r>
            <a:r>
              <a:rPr lang="en-US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roph</a:t>
            </a:r>
            <a:r>
              <a:rPr lang="en-US" sz="1800" dirty="0">
                <a:latin typeface="Sabon Next LT" panose="02000500000000000000" pitchFamily="2" charset="0"/>
                <a:cs typeface="Sabon Next LT" panose="02000500000000000000" pitchFamily="2" charset="0"/>
              </a:rPr>
              <a:t>esized this end/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Sabon Next LT" panose="02000500000000000000" pitchFamily="2" charset="0"/>
                <a:cs typeface="Sabon Next LT" panose="02000500000000000000" pitchFamily="2" charset="0"/>
              </a:rPr>
              <a:t>for me.”</a:t>
            </a:r>
            <a:endParaRPr sz="18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715" name="Google Shape;715;p37"/>
          <p:cNvSpPr txBox="1">
            <a:spLocks noGrp="1"/>
          </p:cNvSpPr>
          <p:nvPr>
            <p:ph type="body" idx="2"/>
          </p:nvPr>
        </p:nvSpPr>
        <p:spPr>
          <a:xfrm>
            <a:off x="1003412" y="2387150"/>
            <a:ext cx="3205032" cy="1755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They shut me up in Prose—/As when a little Girl/They put me in the Closet—/Because they liked me “still”—.</a:t>
            </a:r>
            <a:r>
              <a:rPr lang="en" sz="1800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”</a:t>
            </a:r>
            <a:endParaRPr sz="1800" dirty="0">
              <a:solidFill>
                <a:schemeClr val="tx1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716" name="Google Shape;716;p37"/>
          <p:cNvSpPr txBox="1">
            <a:spLocks noGrp="1"/>
          </p:cNvSpPr>
          <p:nvPr>
            <p:ph type="title" idx="3"/>
          </p:nvPr>
        </p:nvSpPr>
        <p:spPr>
          <a:xfrm>
            <a:off x="713225" y="1550429"/>
            <a:ext cx="3858775" cy="523500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Sabon Next LT" panose="02000500000000000000" pitchFamily="2" charset="0"/>
                <a:cs typeface="Sabon Next LT" panose="02000500000000000000" pitchFamily="2" charset="0"/>
              </a:rPr>
              <a:t>“They Shut Me Up in Prose”</a:t>
            </a:r>
            <a:endParaRPr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717" name="Google Shape;717;p37"/>
          <p:cNvSpPr txBox="1">
            <a:spLocks noGrp="1"/>
          </p:cNvSpPr>
          <p:nvPr>
            <p:ph type="title" idx="4"/>
          </p:nvPr>
        </p:nvSpPr>
        <p:spPr>
          <a:xfrm>
            <a:off x="4572000" y="1550429"/>
            <a:ext cx="3650159" cy="523500"/>
          </a:xfrm>
          <a:prstGeom prst="rect">
            <a:avLst/>
          </a:prstGeom>
          <a:ln>
            <a:solidFill>
              <a:schemeClr val="accent5">
                <a:lumMod val="2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Sabon Next LT" panose="02000500000000000000" pitchFamily="2" charset="0"/>
                <a:cs typeface="Sabon Next LT" panose="02000500000000000000" pitchFamily="2" charset="0"/>
              </a:rPr>
              <a:t>“A Wedding March”</a:t>
            </a:r>
            <a:endParaRPr sz="28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628;p32">
            <a:extLst>
              <a:ext uri="{FF2B5EF4-FFF2-40B4-BE49-F238E27FC236}">
                <a16:creationId xmlns:a16="http://schemas.microsoft.com/office/drawing/2014/main" id="{8B3991CF-7073-47E6-95CC-1DDC605D82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922" y="1926709"/>
            <a:ext cx="3285365" cy="2817665"/>
          </a:xfrm>
          <a:prstGeom prst="rect">
            <a:avLst/>
          </a:prstGeom>
          <a:noFill/>
          <a:ln>
            <a:noFill/>
          </a:ln>
          <a:effectLst>
            <a:outerShdw blurRad="14288" dist="28575" dir="12420000" algn="bl" rotWithShape="0">
              <a:srgbClr val="000000">
                <a:alpha val="9000"/>
              </a:srgbClr>
            </a:outerShdw>
          </a:effectLst>
        </p:spPr>
      </p:pic>
      <p:pic>
        <p:nvPicPr>
          <p:cNvPr id="24" name="Google Shape;628;p32">
            <a:extLst>
              <a:ext uri="{FF2B5EF4-FFF2-40B4-BE49-F238E27FC236}">
                <a16:creationId xmlns:a16="http://schemas.microsoft.com/office/drawing/2014/main" id="{7DA522A9-26D5-4695-AD48-7E3F4F8ABCC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768" y="1926709"/>
            <a:ext cx="3422931" cy="2759473"/>
          </a:xfrm>
          <a:prstGeom prst="rect">
            <a:avLst/>
          </a:prstGeom>
          <a:noFill/>
          <a:ln>
            <a:noFill/>
          </a:ln>
          <a:effectLst>
            <a:outerShdw blurRad="14288" dist="28575" dir="12420000" algn="bl" rotWithShape="0">
              <a:srgbClr val="000000">
                <a:alpha val="9000"/>
              </a:srgbClr>
            </a:outerShdw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0D4D8C9-8FA5-42C3-B2A2-AAFB08D9E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bon Next LT" panose="02000500000000000000" pitchFamily="2" charset="0"/>
                <a:cs typeface="Sabon Next LT" panose="02000500000000000000" pitchFamily="2" charset="0"/>
              </a:rPr>
              <a:t>Transformation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D657521-B652-4B06-91DD-212534F54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965" y="2041644"/>
            <a:ext cx="2945500" cy="2644538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“</a:t>
            </a:r>
            <a:r>
              <a:rPr lang="en-US" b="0" i="0" dirty="0">
                <a:solidFill>
                  <a:schemeClr val="tx1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I have done it again. /</a:t>
            </a:r>
          </a:p>
          <a:p>
            <a:pPr fontAlgn="base">
              <a:lnSpc>
                <a:spcPct val="150000"/>
              </a:lnSpc>
            </a:pPr>
            <a:r>
              <a:rPr lang="en-US" b="0" i="0" dirty="0">
                <a:solidFill>
                  <a:schemeClr val="tx1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One year in every ten /</a:t>
            </a:r>
          </a:p>
          <a:p>
            <a:pPr fontAlgn="base">
              <a:lnSpc>
                <a:spcPct val="150000"/>
              </a:lnSpc>
            </a:pPr>
            <a:r>
              <a:rPr lang="en-US" b="0" i="0" dirty="0">
                <a:solidFill>
                  <a:schemeClr val="tx1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I manage it—/</a:t>
            </a:r>
          </a:p>
          <a:p>
            <a:pPr fontAlgn="base">
              <a:lnSpc>
                <a:spcPct val="150000"/>
              </a:lnSpc>
            </a:pPr>
            <a:r>
              <a:rPr lang="en-US" b="0" i="0" dirty="0">
                <a:solidFill>
                  <a:schemeClr val="tx1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…Out of the ash/</a:t>
            </a:r>
          </a:p>
          <a:p>
            <a:pPr fontAlgn="base">
              <a:lnSpc>
                <a:spcPct val="150000"/>
              </a:lnSpc>
            </a:pPr>
            <a:r>
              <a:rPr lang="en-US" b="0" i="0" dirty="0">
                <a:solidFill>
                  <a:schemeClr val="tx1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I rise with my red hair /</a:t>
            </a:r>
          </a:p>
          <a:p>
            <a:pPr fontAlgn="base">
              <a:lnSpc>
                <a:spcPct val="150000"/>
              </a:lnSpc>
            </a:pPr>
            <a:r>
              <a:rPr lang="en-US" b="0" i="0" dirty="0">
                <a:solidFill>
                  <a:schemeClr val="tx1"/>
                </a:solidFill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And I eat men like air.”</a:t>
            </a:r>
          </a:p>
          <a:p>
            <a:endParaRPr lang="en-US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08AD317-5208-46D4-B685-3D40B739CDFE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4311290" y="2041644"/>
            <a:ext cx="3626997" cy="3035251"/>
          </a:xfrm>
        </p:spPr>
        <p:txBody>
          <a:bodyPr/>
          <a:lstStyle/>
          <a:p>
            <a:r>
              <a:rPr lang="en-US" dirty="0">
                <a:latin typeface="Sabon Next LT" panose="02000500000000000000" pitchFamily="2" charset="0"/>
                <a:cs typeface="Sabon Next LT" panose="02000500000000000000" pitchFamily="2" charset="0"/>
              </a:rPr>
              <a:t>     </a:t>
            </a:r>
            <a:r>
              <a:rPr lang="en-US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“…knowing that choosing the wait will break the frantic pace,/ </a:t>
            </a:r>
          </a:p>
          <a:p>
            <a:r>
              <a:rPr lang="en-US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    the churning of a constantly changing mind/</a:t>
            </a:r>
          </a:p>
          <a:p>
            <a:r>
              <a:rPr lang="en-US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   and give me a chance to appreciate this good life as it happens./</a:t>
            </a:r>
          </a:p>
          <a:p>
            <a:r>
              <a:rPr lang="en-US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… my laundry hangs on the clothesline behind us,/</a:t>
            </a:r>
          </a:p>
          <a:p>
            <a:r>
              <a:rPr lang="en-US" dirty="0">
                <a:solidFill>
                  <a:schemeClr val="tx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fresh and clean as if brand new.”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44C8FB5-8F6F-4C98-A297-35FD634B123A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882758" y="1311460"/>
            <a:ext cx="3608321" cy="572700"/>
          </a:xfrm>
          <a:ln>
            <a:solidFill>
              <a:schemeClr val="accent5">
                <a:lumMod val="25000"/>
              </a:schemeClr>
            </a:solidFill>
          </a:ln>
        </p:spPr>
        <p:txBody>
          <a:bodyPr/>
          <a:lstStyle/>
          <a:p>
            <a:r>
              <a:rPr lang="en-US" sz="2400" dirty="0">
                <a:latin typeface="Sabon Next LT" panose="02000500000000000000" pitchFamily="2" charset="0"/>
                <a:cs typeface="Sabon Next LT" panose="02000500000000000000" pitchFamily="2" charset="0"/>
              </a:rPr>
              <a:t>“Lady Lazarus”</a:t>
            </a:r>
            <a:br>
              <a:rPr lang="en-US" dirty="0"/>
            </a:b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4FEEA24-0B07-4B8B-A426-89B567E2DDF4}"/>
              </a:ext>
            </a:extLst>
          </p:cNvPr>
          <p:cNvSpPr>
            <a:spLocks noGrp="1"/>
          </p:cNvSpPr>
          <p:nvPr>
            <p:ph type="title" idx="9"/>
          </p:nvPr>
        </p:nvSpPr>
        <p:spPr>
          <a:xfrm>
            <a:off x="4491079" y="1311460"/>
            <a:ext cx="3626997" cy="572700"/>
          </a:xfrm>
          <a:ln>
            <a:solidFill>
              <a:schemeClr val="accent5">
                <a:lumMod val="25000"/>
              </a:schemeClr>
            </a:solidFill>
          </a:ln>
        </p:spPr>
        <p:txBody>
          <a:bodyPr/>
          <a:lstStyle/>
          <a:p>
            <a:r>
              <a:rPr lang="en-US" sz="2400" dirty="0">
                <a:latin typeface="Sabon Next LT" panose="02000500000000000000" pitchFamily="2" charset="0"/>
                <a:cs typeface="Sabon Next LT" panose="02000500000000000000" pitchFamily="2" charset="0"/>
              </a:rPr>
              <a:t>  “Choosing the Wait”</a:t>
            </a:r>
          </a:p>
        </p:txBody>
      </p:sp>
      <p:pic>
        <p:nvPicPr>
          <p:cNvPr id="19" name="Google Shape;666;p35">
            <a:extLst>
              <a:ext uri="{FF2B5EF4-FFF2-40B4-BE49-F238E27FC236}">
                <a16:creationId xmlns:a16="http://schemas.microsoft.com/office/drawing/2014/main" id="{D8DF7202-F496-4F4C-94BE-6CD38F505D9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41352">
            <a:off x="6083404" y="421399"/>
            <a:ext cx="972640" cy="94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666;p35">
            <a:extLst>
              <a:ext uri="{FF2B5EF4-FFF2-40B4-BE49-F238E27FC236}">
                <a16:creationId xmlns:a16="http://schemas.microsoft.com/office/drawing/2014/main" id="{CADF4C78-F4F0-4162-BA16-DE842CE4F59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598288" flipH="1">
            <a:off x="1969744" y="421399"/>
            <a:ext cx="1067080" cy="943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45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Google Shape;108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90025">
            <a:off x="-21598" y="993324"/>
            <a:ext cx="1296111" cy="1116722"/>
          </a:xfrm>
          <a:prstGeom prst="rect">
            <a:avLst/>
          </a:prstGeom>
          <a:noFill/>
          <a:ln>
            <a:noFill/>
          </a:ln>
          <a:effectLst>
            <a:outerShdw blurRad="14288" dist="38100" dir="3060000" algn="bl" rotWithShape="0">
              <a:srgbClr val="000000">
                <a:alpha val="12000"/>
              </a:srgbClr>
            </a:outerShdw>
          </a:effectLst>
        </p:spPr>
      </p:pic>
      <p:pic>
        <p:nvPicPr>
          <p:cNvPr id="1086" name="Google Shape;1086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45967" flipH="1">
            <a:off x="20835" y="1039355"/>
            <a:ext cx="864630" cy="1024641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46"/>
          <p:cNvSpPr txBox="1">
            <a:spLocks noGrp="1"/>
          </p:cNvSpPr>
          <p:nvPr>
            <p:ph type="title"/>
          </p:nvPr>
        </p:nvSpPr>
        <p:spPr>
          <a:xfrm>
            <a:off x="2240812" y="1168827"/>
            <a:ext cx="5282135" cy="19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latin typeface="Sabon Next LT" panose="02000500000000000000" pitchFamily="2" charset="0"/>
                <a:cs typeface="Sabon Next LT" panose="02000500000000000000" pitchFamily="2" charset="0"/>
              </a:rPr>
              <a:t>Thank</a:t>
            </a:r>
            <a:br>
              <a:rPr lang="en-US" sz="8800" dirty="0">
                <a:latin typeface="Sabon Next LT" panose="02000500000000000000" pitchFamily="2" charset="0"/>
                <a:cs typeface="Sabon Next LT" panose="02000500000000000000" pitchFamily="2" charset="0"/>
              </a:rPr>
            </a:br>
            <a:r>
              <a:rPr lang="en-US" sz="8800" dirty="0">
                <a:latin typeface="Sabon Next LT" panose="02000500000000000000" pitchFamily="2" charset="0"/>
                <a:cs typeface="Sabon Next LT" panose="02000500000000000000" pitchFamily="2" charset="0"/>
              </a:rPr>
              <a:t>You.</a:t>
            </a:r>
            <a:endParaRPr sz="88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pic>
        <p:nvPicPr>
          <p:cNvPr id="1088" name="Google Shape;108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277" y="712974"/>
            <a:ext cx="529444" cy="100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147061">
            <a:off x="243977" y="1745730"/>
            <a:ext cx="612169" cy="6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6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3" name="Google Shape;16653;p7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rman Literature Thesis by Slidesgo">
  <a:themeElements>
    <a:clrScheme name="Simple Light">
      <a:dk1>
        <a:srgbClr val="5D412D"/>
      </a:dk1>
      <a:lt1>
        <a:srgbClr val="FFFFFF"/>
      </a:lt1>
      <a:dk2>
        <a:srgbClr val="B68B6D"/>
      </a:dk2>
      <a:lt2>
        <a:srgbClr val="EDB6A8"/>
      </a:lt2>
      <a:accent1>
        <a:srgbClr val="FDB282"/>
      </a:accent1>
      <a:accent2>
        <a:srgbClr val="819EBD"/>
      </a:accent2>
      <a:accent3>
        <a:srgbClr val="84B6A8"/>
      </a:accent3>
      <a:accent4>
        <a:srgbClr val="D9EED9"/>
      </a:accent4>
      <a:accent5>
        <a:srgbClr val="FFF5E6"/>
      </a:accent5>
      <a:accent6>
        <a:srgbClr val="FFEED4"/>
      </a:accent6>
      <a:hlink>
        <a:srgbClr val="5D41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7720</TotalTime>
  <Words>346</Words>
  <Application>Microsoft Office PowerPoint</Application>
  <PresentationFormat>On-screen Show (16:9)</PresentationFormat>
  <Paragraphs>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Sabon Next LT</vt:lpstr>
      <vt:lpstr>Proxima Nova</vt:lpstr>
      <vt:lpstr>Raleway</vt:lpstr>
      <vt:lpstr>Arial</vt:lpstr>
      <vt:lpstr>Grand Hotel</vt:lpstr>
      <vt:lpstr>German Literature Thesis by Slidesgo</vt:lpstr>
      <vt:lpstr>Slidesgo Final Pages</vt:lpstr>
      <vt:lpstr>Things Not Said Aloud: American Female Confessional Poetry Tradition</vt:lpstr>
      <vt:lpstr>Capstone Overview</vt:lpstr>
      <vt:lpstr>Doubleness and Transformation  in American Female  Confessional Poetry </vt:lpstr>
      <vt:lpstr>Doubleness</vt:lpstr>
      <vt:lpstr>Transformation</vt:lpstr>
      <vt:lpstr>Thank You.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Not Said Aloud: American Female Confessional Poetry Tradition</dc:title>
  <dc:creator>Emily Wheeler</dc:creator>
  <cp:lastModifiedBy>Emily Wheeler</cp:lastModifiedBy>
  <cp:revision>1</cp:revision>
  <dcterms:modified xsi:type="dcterms:W3CDTF">2022-04-17T23:22:46Z</dcterms:modified>
</cp:coreProperties>
</file>