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8" r:id="rId6"/>
    <p:sldId id="264" r:id="rId7"/>
    <p:sldId id="259" r:id="rId8"/>
    <p:sldId id="273" r:id="rId9"/>
    <p:sldId id="267" r:id="rId10"/>
    <p:sldId id="266" r:id="rId11"/>
    <p:sldId id="260" r:id="rId12"/>
    <p:sldId id="265" r:id="rId13"/>
    <p:sldId id="268" r:id="rId14"/>
    <p:sldId id="269" r:id="rId15"/>
    <p:sldId id="271" r:id="rId16"/>
    <p:sldId id="262" r:id="rId17"/>
    <p:sldId id="27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86" d="100"/>
          <a:sy n="86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k, Kristina" userId="95a6abc9-a906-4ac1-b2e8-6ebe5dcf167b" providerId="ADAL" clId="{B243BC94-AA10-4C69-8D93-45C7B3E7B1CC}"/>
    <pc:docChg chg="custSel modSld">
      <pc:chgData name="Stefaniak, Kristina" userId="95a6abc9-a906-4ac1-b2e8-6ebe5dcf167b" providerId="ADAL" clId="{B243BC94-AA10-4C69-8D93-45C7B3E7B1CC}" dt="2022-04-18T21:29:49.341" v="20" actId="1076"/>
      <pc:docMkLst>
        <pc:docMk/>
      </pc:docMkLst>
      <pc:sldChg chg="modSp">
        <pc:chgData name="Stefaniak, Kristina" userId="95a6abc9-a906-4ac1-b2e8-6ebe5dcf167b" providerId="ADAL" clId="{B243BC94-AA10-4C69-8D93-45C7B3E7B1CC}" dt="2022-04-18T21:26:24.350" v="15" actId="313"/>
        <pc:sldMkLst>
          <pc:docMk/>
          <pc:sldMk cId="1063374719" sldId="262"/>
        </pc:sldMkLst>
        <pc:spChg chg="mod">
          <ac:chgData name="Stefaniak, Kristina" userId="95a6abc9-a906-4ac1-b2e8-6ebe5dcf167b" providerId="ADAL" clId="{B243BC94-AA10-4C69-8D93-45C7B3E7B1CC}" dt="2022-04-18T21:26:24.350" v="15" actId="313"/>
          <ac:spMkLst>
            <pc:docMk/>
            <pc:sldMk cId="1063374719" sldId="262"/>
            <ac:spMk id="3" creationId="{0DB48AF2-B3B5-111A-3B0D-AECFD23BCA1F}"/>
          </ac:spMkLst>
        </pc:spChg>
      </pc:sldChg>
      <pc:sldChg chg="addSp delSp modSp">
        <pc:chgData name="Stefaniak, Kristina" userId="95a6abc9-a906-4ac1-b2e8-6ebe5dcf167b" providerId="ADAL" clId="{B243BC94-AA10-4C69-8D93-45C7B3E7B1CC}" dt="2022-04-18T21:29:49.341" v="20" actId="1076"/>
        <pc:sldMkLst>
          <pc:docMk/>
          <pc:sldMk cId="4076801252" sldId="271"/>
        </pc:sldMkLst>
        <pc:picChg chg="add del mod">
          <ac:chgData name="Stefaniak, Kristina" userId="95a6abc9-a906-4ac1-b2e8-6ebe5dcf167b" providerId="ADAL" clId="{B243BC94-AA10-4C69-8D93-45C7B3E7B1CC}" dt="2022-04-18T21:24:11.769" v="3" actId="478"/>
          <ac:picMkLst>
            <pc:docMk/>
            <pc:sldMk cId="4076801252" sldId="271"/>
            <ac:picMk id="3" creationId="{1EADA3A0-0AE5-4549-AF07-ABCB1BDC8C28}"/>
          </ac:picMkLst>
        </pc:picChg>
        <pc:picChg chg="del">
          <ac:chgData name="Stefaniak, Kristina" userId="95a6abc9-a906-4ac1-b2e8-6ebe5dcf167b" providerId="ADAL" clId="{B243BC94-AA10-4C69-8D93-45C7B3E7B1CC}" dt="2022-04-18T21:23:58.431" v="0" actId="478"/>
          <ac:picMkLst>
            <pc:docMk/>
            <pc:sldMk cId="4076801252" sldId="271"/>
            <ac:picMk id="4" creationId="{B291A0EF-8181-FCF3-5B50-0389079BAEA9}"/>
          </ac:picMkLst>
        </pc:picChg>
        <pc:picChg chg="add del">
          <ac:chgData name="Stefaniak, Kristina" userId="95a6abc9-a906-4ac1-b2e8-6ebe5dcf167b" providerId="ADAL" clId="{B243BC94-AA10-4C69-8D93-45C7B3E7B1CC}" dt="2022-04-18T21:24:22.455" v="5"/>
          <ac:picMkLst>
            <pc:docMk/>
            <pc:sldMk cId="4076801252" sldId="271"/>
            <ac:picMk id="5" creationId="{AD6921A1-9188-4CF9-B39B-1713BB651FF9}"/>
          </ac:picMkLst>
        </pc:picChg>
        <pc:picChg chg="add del mod">
          <ac:chgData name="Stefaniak, Kristina" userId="95a6abc9-a906-4ac1-b2e8-6ebe5dcf167b" providerId="ADAL" clId="{B243BC94-AA10-4C69-8D93-45C7B3E7B1CC}" dt="2022-04-18T21:29:41.471" v="16" actId="478"/>
          <ac:picMkLst>
            <pc:docMk/>
            <pc:sldMk cId="4076801252" sldId="271"/>
            <ac:picMk id="1026" creationId="{FEDB21EF-5CD5-46A4-87F0-4141C5806060}"/>
          </ac:picMkLst>
        </pc:picChg>
        <pc:picChg chg="add mod">
          <ac:chgData name="Stefaniak, Kristina" userId="95a6abc9-a906-4ac1-b2e8-6ebe5dcf167b" providerId="ADAL" clId="{B243BC94-AA10-4C69-8D93-45C7B3E7B1CC}" dt="2022-04-18T21:29:49.341" v="20" actId="1076"/>
          <ac:picMkLst>
            <pc:docMk/>
            <pc:sldMk cId="4076801252" sldId="271"/>
            <ac:picMk id="1027" creationId="{27132BA0-C299-4C15-B9B3-9B05E2CB2E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922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83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08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49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84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43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30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67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64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hn.org/news/mylans-generic-epipen-a-price-break-or-marketing-maneuver/" TargetMode="External"/><Relationship Id="rId2" Type="http://schemas.openxmlformats.org/officeDocument/2006/relationships/hyperlink" Target="https://gfycat.com/brightembellishedher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.pitt.edu/sites/default/files/GCMSQuickGuide_Shimadzu.pdf" TargetMode="External"/><Relationship Id="rId5" Type="http://schemas.openxmlformats.org/officeDocument/2006/relationships/hyperlink" Target="https://www.youtube.com/watch?v=h2Hvo9Tqn5w" TargetMode="External"/><Relationship Id="rId4" Type="http://schemas.openxmlformats.org/officeDocument/2006/relationships/hyperlink" Target="https://www.shimadzu.eu/gc-2010-plus-high-end-g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B50C1-984B-B66C-1F3A-9DD1AD66F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733" r="-1" b="360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Comparing Chromatography Methods for Quantitative Analysis of Epinephrine Degradation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cs typeface="Calibri"/>
              </a:rPr>
              <a:t>CHEM-488 Honors Capstone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cs typeface="Calibri"/>
              </a:rPr>
              <a:t>Rayshell Torres-Santana</a:t>
            </a:r>
            <a:endParaRPr lang="en-US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cs typeface="Calibri"/>
              </a:rPr>
              <a:t>Dr. Kristina Stefaniak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B7BE1835-B8A0-755F-932B-56BEDC07C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" t="24" r="3763" b="1133"/>
          <a:stretch/>
        </p:blipFill>
        <p:spPr>
          <a:xfrm>
            <a:off x="7736601" y="180674"/>
            <a:ext cx="4269358" cy="3124688"/>
          </a:xfrm>
          <a:prstGeom prst="rect">
            <a:avLst/>
          </a:prstGeom>
        </p:spPr>
      </p:pic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DC99-884F-18A2-B1AE-5775B731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7602283" cy="1455091"/>
          </a:xfrm>
        </p:spPr>
        <p:txBody>
          <a:bodyPr>
            <a:normAutofit/>
          </a:bodyPr>
          <a:lstStyle/>
          <a:p>
            <a:r>
              <a:rPr lang="en-US" dirty="0"/>
              <a:t>LC-MS</a:t>
            </a:r>
          </a:p>
        </p:txBody>
      </p:sp>
      <p:grpSp>
        <p:nvGrpSpPr>
          <p:cNvPr id="136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F7F6FF-A4D0-86DC-0B50-AEE18244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7602283" cy="3274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0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EADEBF12-6CFA-4868-002B-93588C08BD6F}"/>
              </a:ext>
            </a:extLst>
          </p:cNvPr>
          <p:cNvSpPr/>
          <p:nvPr/>
        </p:nvSpPr>
        <p:spPr>
          <a:xfrm rot="3180000" flipV="1">
            <a:off x="8179902" y="3223319"/>
            <a:ext cx="762000" cy="192844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265449ED-489B-27C4-507A-8E59A617BF12}"/>
              </a:ext>
            </a:extLst>
          </p:cNvPr>
          <p:cNvSpPr/>
          <p:nvPr/>
        </p:nvSpPr>
        <p:spPr>
          <a:xfrm rot="3600000" flipV="1">
            <a:off x="4229225" y="4964196"/>
            <a:ext cx="762000" cy="1928448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Graphic 13" descr="Smiling face outline with solid fill">
            <a:extLst>
              <a:ext uri="{FF2B5EF4-FFF2-40B4-BE49-F238E27FC236}">
                <a16:creationId xmlns:a16="http://schemas.microsoft.com/office/drawing/2014/main" id="{6A7D2B2D-67F7-2DC7-0125-EA1B49127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1433" y="133201"/>
            <a:ext cx="2960076" cy="2942492"/>
          </a:xfrm>
          <a:prstGeom prst="rect">
            <a:avLst/>
          </a:prstGeom>
        </p:spPr>
      </p:pic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3939BD2-06B6-51EC-FEE7-03222EF229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4" r="7152" b="190"/>
          <a:stretch/>
        </p:blipFill>
        <p:spPr>
          <a:xfrm>
            <a:off x="126830" y="4134860"/>
            <a:ext cx="3351585" cy="2357368"/>
          </a:xfrm>
          <a:prstGeom prst="rect">
            <a:avLst/>
          </a:prstGeom>
        </p:spPr>
      </p:pic>
      <p:pic>
        <p:nvPicPr>
          <p:cNvPr id="4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A1875B99-C363-1A46-C8D5-4986F374A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8" r="6834" b="-220"/>
          <a:stretch/>
        </p:blipFill>
        <p:spPr>
          <a:xfrm>
            <a:off x="3696468" y="2344808"/>
            <a:ext cx="3761214" cy="26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100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1AEAB-0AA2-4480-06A8-AFBFC806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en-US" dirty="0"/>
              <a:t>LC-MS Quantification</a:t>
            </a:r>
          </a:p>
        </p:txBody>
      </p:sp>
      <p:sp>
        <p:nvSpPr>
          <p:cNvPr id="99" name="Freeform: Shape 102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0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6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8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48A94-E333-6CD2-082E-F1C710B3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5570960" cy="274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Using 38th method developed</a:t>
            </a:r>
            <a:endParaRPr lang="en-US" sz="1900" dirty="0"/>
          </a:p>
          <a:p>
            <a:pPr marL="342900" indent="-342900">
              <a:buChar char="•"/>
            </a:pPr>
            <a:r>
              <a:rPr lang="en-US" sz="1900" dirty="0"/>
              <a:t>Standards: 0.1-1 mg/mL L-adrenaline in 0.1% L-ascorbic acid solution</a:t>
            </a:r>
          </a:p>
          <a:p>
            <a:pPr marL="742950" lvl="2" indent="-285750">
              <a:buChar char="•"/>
            </a:pPr>
            <a:r>
              <a:rPr lang="en-US" sz="1900" dirty="0"/>
              <a:t>Instrument response vs. standard concentrations</a:t>
            </a:r>
          </a:p>
          <a:p>
            <a:pPr marL="742950" lvl="2" indent="-285750">
              <a:buChar char="•"/>
            </a:pPr>
            <a:r>
              <a:rPr lang="en-US" sz="1900" dirty="0"/>
              <a:t>Determine unknown concentration</a:t>
            </a:r>
          </a:p>
          <a:p>
            <a:endParaRPr lang="en-US" sz="1900" dirty="0"/>
          </a:p>
        </p:txBody>
      </p:sp>
      <p:pic>
        <p:nvPicPr>
          <p:cNvPr id="4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8EEF46EA-D10C-8D4A-BD73-5E10BD12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80" y="1759542"/>
            <a:ext cx="5654663" cy="3336251"/>
          </a:xfrm>
          <a:prstGeom prst="rect">
            <a:avLst/>
          </a:prstGeom>
        </p:spPr>
      </p:pic>
      <p:sp>
        <p:nvSpPr>
          <p:cNvPr id="102" name="Freeform: Shape 112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" name="Group 114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21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684B-7111-7DB4-404F-EDEA3EAF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1114691"/>
            <a:ext cx="5512288" cy="1880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Temperature Trials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9BFB270-A887-4B62-B243-50F92509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5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6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8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29C7E52-8F18-CAAB-1C1A-3D71D41483CE}"/>
              </a:ext>
            </a:extLst>
          </p:cNvPr>
          <p:cNvSpPr>
            <a:spLocks noGrp="1"/>
          </p:cNvSpPr>
          <p:nvPr/>
        </p:nvSpPr>
        <p:spPr>
          <a:xfrm>
            <a:off x="6444040" y="1114691"/>
            <a:ext cx="5632854" cy="514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Samples held in temperature environments for 1 hour 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915833"/>
            <a:ext cx="2438970" cy="942167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B108AF4-088E-4064-B983-46D04AE2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9771377" y="5278254"/>
            <a:ext cx="623078" cy="1834221"/>
            <a:chOff x="10948005" y="3272152"/>
            <a:chExt cx="623078" cy="18342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0072F45-87A5-41AF-8A5F-AA1169606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9543D5C-6314-4A56-96D8-66138F7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3B17B08-2B11-4A2F-9E2C-DE23C7250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8962" y="5013367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9" name="Graphic 12">
              <a:extLst>
                <a:ext uri="{FF2B5EF4-FFF2-40B4-BE49-F238E27FC236}">
                  <a16:creationId xmlns:a16="http://schemas.microsoft.com/office/drawing/2014/main" id="{1C07DBD2-276A-4A72-BF25-6FB2FCD05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15">
              <a:extLst>
                <a:ext uri="{FF2B5EF4-FFF2-40B4-BE49-F238E27FC236}">
                  <a16:creationId xmlns:a16="http://schemas.microsoft.com/office/drawing/2014/main" id="{C354B108-DB71-4484-8743-68C8D5030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6574" y="4484929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15">
              <a:extLst>
                <a:ext uri="{FF2B5EF4-FFF2-40B4-BE49-F238E27FC236}">
                  <a16:creationId xmlns:a16="http://schemas.microsoft.com/office/drawing/2014/main" id="{C50B8508-ED23-4F52-B6D0-18C4EFC54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7C296D5-FE18-49F2-BECF-3BBFD7834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8165" y="4772395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 descr="ae2c6b07-bf4d-41c7-930b-689196776402">
            <a:extLst>
              <a:ext uri="{FF2B5EF4-FFF2-40B4-BE49-F238E27FC236}">
                <a16:creationId xmlns:a16="http://schemas.microsoft.com/office/drawing/2014/main" id="{27132BA0-C299-4C15-B9B3-9B05E2CB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45" y="2021006"/>
            <a:ext cx="8122794" cy="467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0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15BA-1C25-07BA-004C-AF30BD9F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8AF2-B3B5-111A-3B0D-AECFD23B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LC-MS better method than GC-MS</a:t>
            </a:r>
          </a:p>
          <a:p>
            <a:pPr marL="342900" indent="-342900">
              <a:buChar char="•"/>
            </a:pPr>
            <a:r>
              <a:rPr lang="en-US" dirty="0"/>
              <a:t>Epinephrine degrades in fridge and at high temperatures</a:t>
            </a:r>
          </a:p>
          <a:p>
            <a:pPr marL="800100" lvl="2" indent="-285750">
              <a:buChar char="•"/>
            </a:pPr>
            <a:r>
              <a:rPr lang="en-US" sz="1800" dirty="0"/>
              <a:t>Confirm pharmaceutical company’s temperature suggestions, especially if EpiPen is not being stored continuously at room temperature</a:t>
            </a:r>
          </a:p>
          <a:p>
            <a:pPr marL="342900" indent="-342900">
              <a:buChar char="•"/>
            </a:pPr>
            <a:r>
              <a:rPr lang="en-US" dirty="0"/>
              <a:t>Future Directions:</a:t>
            </a:r>
          </a:p>
          <a:p>
            <a:pPr marL="742950" lvl="2" indent="-285750">
              <a:buChar char="•"/>
            </a:pPr>
            <a:r>
              <a:rPr lang="en-US" sz="1800" dirty="0"/>
              <a:t>Longer degradation trials – 1 hour, 2 hours, 3 hours, etc.</a:t>
            </a:r>
          </a:p>
          <a:p>
            <a:pPr marL="742950" lvl="2" indent="-285750">
              <a:buChar char="•"/>
            </a:pPr>
            <a:r>
              <a:rPr lang="en-US" sz="1800" dirty="0"/>
              <a:t>Troubleshooting GC-MS</a:t>
            </a:r>
          </a:p>
          <a:p>
            <a:pPr marL="742950" lvl="2" indent="-285750">
              <a:buChar char="•"/>
            </a:pPr>
            <a:r>
              <a:rPr lang="en-US" sz="1800" dirty="0"/>
              <a:t>L-adrenaline solutions versus EpiPen solution degradation</a:t>
            </a:r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7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DBC2B-7D2C-ED1F-C005-A0F7AA18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/>
              <a:t>Acknowledgements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9938-86A7-4D32-FA32-F9D80ADB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har char="•"/>
            </a:pPr>
            <a:r>
              <a:rPr lang="en-US"/>
              <a:t>Dr. Kristina Stefaniak</a:t>
            </a:r>
            <a:endParaRPr lang="en-US" dirty="0"/>
          </a:p>
          <a:p>
            <a:pPr marL="342900" indent="-342900">
              <a:buChar char="•"/>
            </a:pPr>
            <a:r>
              <a:rPr lang="en-US">
                <a:ea typeface="+mn-lt"/>
                <a:cs typeface="+mn-lt"/>
              </a:rPr>
              <a:t>Radford Chemistry Department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>
                <a:ea typeface="+mn-lt"/>
                <a:cs typeface="+mn-lt"/>
              </a:rPr>
              <a:t>Honors College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>
                <a:ea typeface="+mn-lt"/>
                <a:cs typeface="+mn-lt"/>
              </a:rPr>
              <a:t>Office of Undergraduate Research and Scholarship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>
                <a:ea typeface="+mn-lt"/>
                <a:cs typeface="+mn-lt"/>
              </a:rPr>
              <a:t>Audience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4" name="Graphic 4" descr="Questions with solid fill">
            <a:extLst>
              <a:ext uri="{FF2B5EF4-FFF2-40B4-BE49-F238E27FC236}">
                <a16:creationId xmlns:a16="http://schemas.microsoft.com/office/drawing/2014/main" id="{818A4B19-21AB-E6A2-74EB-B2A62A73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1498" y="538073"/>
            <a:ext cx="5660211" cy="5660211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1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E6C9-37F1-7851-64C5-77AD3D5E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A846-133D-ACF9-CC90-8CC9A71B4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  <a:hlinkClick r:id="rId2"/>
              </a:rPr>
              <a:t>https://gfycat.com/brightembellishedherring</a:t>
            </a:r>
            <a:endParaRPr lang="en-US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  <a:hlinkClick r:id="rId3"/>
              </a:rPr>
              <a:t>https://khn.org/news/mylans-generic-epipen-a-price-break-or-marketing-maneuver/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https://www.shimadzu.eu/gc-2010-plus-high-end-gc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https://www.youtube.com/watch?v=h2Hvo9Tqn5w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  <a:hlinkClick r:id="rId6"/>
              </a:rPr>
              <a:t>https://www.chem.pitt.edu/sites/default/files/GCMSQuickGuide_Shimadzu.pdf</a:t>
            </a:r>
          </a:p>
          <a:p>
            <a:pPr marL="342900" indent="-342900">
              <a:buChar char="•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0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939D5-6A1E-EC06-4A47-897BADEC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en-US"/>
              <a:t>What is Chromatography?</a:t>
            </a:r>
          </a:p>
        </p:txBody>
      </p:sp>
      <p:sp>
        <p:nvSpPr>
          <p:cNvPr id="139" name="Freeform: Shape 110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0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4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6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EE40-BBBA-5325-CC2A-F82EFF01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Process for separating components of a mixture</a:t>
            </a:r>
          </a:p>
          <a:p>
            <a:pPr marL="342900" indent="-342900">
              <a:buChar char="•"/>
            </a:pPr>
            <a:r>
              <a:rPr lang="en-US" dirty="0"/>
              <a:t>Separation based on size, charge, polarity, solubility</a:t>
            </a:r>
          </a:p>
          <a:p>
            <a:pPr marL="342900" indent="-342900">
              <a:buChar char="•"/>
            </a:pPr>
            <a:r>
              <a:rPr lang="en-US" dirty="0"/>
              <a:t>Two phases – mobile and stationary</a:t>
            </a:r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141" name="Freeform: Shape 120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2" name="Group 122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7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6FBFA5-328C-4549-B478-AB3FA6D1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86" y="1934267"/>
            <a:ext cx="5458945" cy="31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11A08-B1CB-AFEF-EBDC-D196474F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374902" cy="1835608"/>
          </a:xfrm>
        </p:spPr>
        <p:txBody>
          <a:bodyPr anchor="t">
            <a:normAutofit/>
          </a:bodyPr>
          <a:lstStyle/>
          <a:p>
            <a:r>
              <a:rPr lang="en-US" dirty="0"/>
              <a:t>Types of Chromatography</a:t>
            </a:r>
          </a:p>
        </p:txBody>
      </p:sp>
      <p:grpSp>
        <p:nvGrpSpPr>
          <p:cNvPr id="4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4840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4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6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9FD0-6937-BDA7-E1F7-B065649A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40" y="1114691"/>
            <a:ext cx="5568440" cy="14924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lnSpc>
                <a:spcPct val="100000"/>
              </a:lnSpc>
              <a:buChar char="•"/>
            </a:pPr>
            <a:r>
              <a:rPr lang="en-US" sz="1800" dirty="0"/>
              <a:t>High-Performance Liquid Chromatography (HPLC)</a:t>
            </a:r>
            <a:endParaRPr lang="en-US" sz="2400" dirty="0"/>
          </a:p>
          <a:p>
            <a:pPr marL="742950" lvl="2" indent="-285750">
              <a:lnSpc>
                <a:spcPct val="100000"/>
              </a:lnSpc>
              <a:buChar char="•"/>
            </a:pPr>
            <a:r>
              <a:rPr lang="en-US" sz="1400" dirty="0"/>
              <a:t>Mobile Phase: liquid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/>
              <a:t>Gas Chromatography (GC)</a:t>
            </a:r>
          </a:p>
          <a:p>
            <a:pPr marL="742950" lvl="2" indent="-285750">
              <a:lnSpc>
                <a:spcPct val="100000"/>
              </a:lnSpc>
              <a:buChar char="•"/>
            </a:pPr>
            <a:r>
              <a:rPr lang="en-US" sz="1400" dirty="0">
                <a:ea typeface="+mn-lt"/>
                <a:cs typeface="+mn-lt"/>
              </a:rPr>
              <a:t>Mobile Phase: gas</a:t>
            </a:r>
          </a:p>
          <a:p>
            <a:pPr marL="342900" indent="-342900">
              <a:lnSpc>
                <a:spcPct val="100000"/>
              </a:lnSpc>
              <a:buChar char="•"/>
            </a:pPr>
            <a:endParaRPr lang="en-US" sz="1800" dirty="0">
              <a:ea typeface="+mn-lt"/>
              <a:cs typeface="+mn-lt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4A3CE3F-8625-5FE2-BD8F-F3F29C42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98" y="2884764"/>
            <a:ext cx="4594803" cy="3302515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21C2EA-71EE-F9CB-BEAF-D0F671BF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40" y="3164029"/>
            <a:ext cx="5407431" cy="2676678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2630" y="5840200"/>
            <a:ext cx="2152346" cy="1017799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DA475A-533E-4A16-A83E-0171FFB6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0799575" y="5630406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EB076CD-5E1A-4B4E-8434-EB36C96CD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EB8026-10C9-4869-9F11-AD4C064F9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49D45E4-020D-4F13-BA0F-A5307EA2A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" name="Graphic 12">
              <a:extLst>
                <a:ext uri="{FF2B5EF4-FFF2-40B4-BE49-F238E27FC236}">
                  <a16:creationId xmlns:a16="http://schemas.microsoft.com/office/drawing/2014/main" id="{9C88C3FA-F709-4D00-9E6D-882DB1E28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7EDA809C-8B77-4778-9050-82BA49976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5">
              <a:extLst>
                <a:ext uri="{FF2B5EF4-FFF2-40B4-BE49-F238E27FC236}">
                  <a16:creationId xmlns:a16="http://schemas.microsoft.com/office/drawing/2014/main" id="{592CBFFA-9E14-4482-8D59-A989BAD45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01BD80-BE9E-4AFB-BEF4-435B40BD2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7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44392-047D-CD61-7055-AD17153C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en-US" dirty="0"/>
              <a:t>Why Study Epinephrine?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72F0-8ED3-FC9B-0AB5-A6CA37FC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3"/>
            <a:ext cx="5243540" cy="3242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>
                <a:ea typeface="+mn-lt"/>
                <a:cs typeface="+mn-lt"/>
              </a:rPr>
              <a:t>First-line medical treatment for anaphylaxis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>
                <a:ea typeface="+mn-lt"/>
                <a:cs typeface="+mn-lt"/>
              </a:rPr>
              <a:t>Epinephrine autoinjector pens known as EpiPen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>
                <a:ea typeface="+mn-lt"/>
                <a:cs typeface="+mn-lt"/>
              </a:rPr>
              <a:t>Degradation – extreme temperatures, UV, expiration date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>
                <a:ea typeface="+mn-lt"/>
                <a:cs typeface="+mn-lt"/>
              </a:rPr>
              <a:t>Issues: short supply, costly, 18 month expiration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800" dirty="0">
                <a:ea typeface="+mn-lt"/>
                <a:cs typeface="+mn-lt"/>
              </a:rPr>
              <a:t>Project Goal: to determine if epinephrine degrades at different temperatures</a:t>
            </a:r>
          </a:p>
        </p:txBody>
      </p:sp>
      <p:pic>
        <p:nvPicPr>
          <p:cNvPr id="4" name="Picture 4" descr="A picture containing indoor, yellow&#10;&#10;Description automatically generated">
            <a:extLst>
              <a:ext uri="{FF2B5EF4-FFF2-40B4-BE49-F238E27FC236}">
                <a16:creationId xmlns:a16="http://schemas.microsoft.com/office/drawing/2014/main" id="{7B738790-8104-B4CE-B237-CAC240A96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3" r="19987" b="-1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29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76737-A2F7-0C06-D262-27DFECE0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7602283" cy="1455091"/>
          </a:xfrm>
        </p:spPr>
        <p:txBody>
          <a:bodyPr>
            <a:normAutofit/>
          </a:bodyPr>
          <a:lstStyle/>
          <a:p>
            <a:r>
              <a:rPr lang="en-US" dirty="0"/>
              <a:t>Epinephrine Study Design</a:t>
            </a:r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6C02FC-1E3D-D76C-781F-C5178C32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8792175" cy="32745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EpiPen instructions suggest:</a:t>
            </a:r>
          </a:p>
          <a:p>
            <a:pPr marL="742950" lvl="2" indent="-285750">
              <a:buChar char="•"/>
            </a:pPr>
            <a:r>
              <a:rPr lang="en-US" sz="2000" dirty="0"/>
              <a:t>Store at 20°C to 25</a:t>
            </a:r>
            <a:r>
              <a:rPr lang="en-US" sz="2000" dirty="0">
                <a:ea typeface="+mn-lt"/>
                <a:cs typeface="+mn-lt"/>
              </a:rPr>
              <a:t>°C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Excursions permitted from 15°C to 30°C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Do NOT refrigerate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Testing Temperatures: Freezer, Fridge, Room Temperature, 30-90°C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dirty="0"/>
              <a:t>Compare Chromatography Methods: GC-MS versus LC-MS</a:t>
            </a:r>
          </a:p>
          <a:p>
            <a:pPr>
              <a:buChar char="•"/>
            </a:pPr>
            <a:endParaRPr lang="en-US" dirty="0"/>
          </a:p>
          <a:p>
            <a:pPr>
              <a:buChar char="•"/>
            </a:pPr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29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9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DC99-884F-18A2-B1AE-5775B731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 dirty="0"/>
              <a:t>GC-MS</a:t>
            </a:r>
          </a:p>
        </p:txBody>
      </p:sp>
      <p:sp>
        <p:nvSpPr>
          <p:cNvPr id="156" name="Freeform: Shape 9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7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F7F6FF-A4D0-86DC-0B50-AEE18244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sz="1900" dirty="0"/>
              <a:t>Shimadzu Gas Chromatograph-2010 Plus Triple Quad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900" dirty="0"/>
              <a:t>Little literature research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900" dirty="0"/>
              <a:t>Method development</a:t>
            </a:r>
          </a:p>
          <a:p>
            <a:pPr marL="742950" lvl="2" indent="-285750">
              <a:lnSpc>
                <a:spcPct val="100000"/>
              </a:lnSpc>
              <a:buChar char="•"/>
            </a:pPr>
            <a:r>
              <a:rPr lang="en-US" sz="1900" dirty="0">
                <a:ea typeface="+mn-lt"/>
                <a:cs typeface="+mn-lt"/>
              </a:rPr>
              <a:t>Each run: ~10 min</a:t>
            </a:r>
          </a:p>
          <a:p>
            <a:pPr marL="7429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Different methods tested: 31</a:t>
            </a: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Sample: 1 mg/mL L-adrenaline in 0.1% L-ascorbic acid solution, in methanol for volatility</a:t>
            </a:r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</p:txBody>
      </p:sp>
      <p:pic>
        <p:nvPicPr>
          <p:cNvPr id="3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5C4E4E9-7BBE-AC73-E1F2-B10E34A2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0" y="1487351"/>
            <a:ext cx="5660211" cy="3792340"/>
          </a:xfrm>
          <a:prstGeom prst="rect">
            <a:avLst/>
          </a:prstGeom>
        </p:spPr>
      </p:pic>
      <p:sp>
        <p:nvSpPr>
          <p:cNvPr id="158" name="Freeform: Shape 10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9" name="Group 10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194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DC99-884F-18A2-B1AE-5775B731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7602283" cy="1455091"/>
          </a:xfrm>
        </p:spPr>
        <p:txBody>
          <a:bodyPr>
            <a:normAutofit/>
          </a:bodyPr>
          <a:lstStyle/>
          <a:p>
            <a:r>
              <a:rPr lang="en-US" dirty="0"/>
              <a:t>GC-MS</a:t>
            </a:r>
          </a:p>
        </p:txBody>
      </p:sp>
      <p:grpSp>
        <p:nvGrpSpPr>
          <p:cNvPr id="136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F7F6FF-A4D0-86DC-0B50-AEE18244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7602283" cy="3274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0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EADEBF12-6CFA-4868-002B-93588C08BD6F}"/>
              </a:ext>
            </a:extLst>
          </p:cNvPr>
          <p:cNvSpPr/>
          <p:nvPr/>
        </p:nvSpPr>
        <p:spPr>
          <a:xfrm rot="3240000">
            <a:off x="7919283" y="3239040"/>
            <a:ext cx="1465384" cy="3341074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E6CB326-8791-025F-9D42-7701268D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35" y="338187"/>
            <a:ext cx="6522514" cy="2755181"/>
          </a:xfrm>
          <a:prstGeom prst="rect">
            <a:avLst/>
          </a:prstGeom>
        </p:spPr>
      </p:pic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087813B9-E5B7-A926-4C0A-E40EEBF3C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8" y="3505046"/>
            <a:ext cx="6425345" cy="26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DC99-884F-18A2-B1AE-5775B731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5" y="787068"/>
            <a:ext cx="4213359" cy="1890665"/>
          </a:xfrm>
        </p:spPr>
        <p:txBody>
          <a:bodyPr anchor="b">
            <a:normAutofit/>
          </a:bodyPr>
          <a:lstStyle/>
          <a:p>
            <a:r>
              <a:rPr lang="en-US" dirty="0"/>
              <a:t>GC-MS</a:t>
            </a:r>
          </a:p>
        </p:txBody>
      </p:sp>
      <p:pic>
        <p:nvPicPr>
          <p:cNvPr id="3" name="Graphic 3" descr="Crying face outline with solid fill">
            <a:extLst>
              <a:ext uri="{FF2B5EF4-FFF2-40B4-BE49-F238E27FC236}">
                <a16:creationId xmlns:a16="http://schemas.microsoft.com/office/drawing/2014/main" id="{3228D642-1928-8CF2-6AF8-1FEC9CAA2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241" y="851899"/>
            <a:ext cx="5112709" cy="5112709"/>
          </a:xfrm>
          <a:prstGeom prst="rect">
            <a:avLst/>
          </a:prstGeom>
        </p:spPr>
      </p:pic>
      <p:grpSp>
        <p:nvGrpSpPr>
          <p:cNvPr id="96" name="Graphic 78">
            <a:extLst>
              <a:ext uri="{FF2B5EF4-FFF2-40B4-BE49-F238E27FC236}">
                <a16:creationId xmlns:a16="http://schemas.microsoft.com/office/drawing/2014/main" id="{5E46079A-4648-465E-9D1A-479174C9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1728" y="3092185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7" name="Graphic 78">
              <a:extLst>
                <a:ext uri="{FF2B5EF4-FFF2-40B4-BE49-F238E27FC236}">
                  <a16:creationId xmlns:a16="http://schemas.microsoft.com/office/drawing/2014/main" id="{A3BA42E0-6D8E-44BF-AC6B-5FB25C200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aphic 78">
              <a:extLst>
                <a:ext uri="{FF2B5EF4-FFF2-40B4-BE49-F238E27FC236}">
                  <a16:creationId xmlns:a16="http://schemas.microsoft.com/office/drawing/2014/main" id="{91EF6403-FD18-4EC0-840F-8F70F3494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9" name="Graphic 78">
                <a:extLst>
                  <a:ext uri="{FF2B5EF4-FFF2-40B4-BE49-F238E27FC236}">
                    <a16:creationId xmlns:a16="http://schemas.microsoft.com/office/drawing/2014/main" id="{92B6AD13-0D11-4C0C-A362-E048C9732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Graphic 78">
                <a:extLst>
                  <a:ext uri="{FF2B5EF4-FFF2-40B4-BE49-F238E27FC236}">
                    <a16:creationId xmlns:a16="http://schemas.microsoft.com/office/drawing/2014/main" id="{61DDD1A9-F0A4-4900-9DEF-F6B38336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Graphic 78">
                <a:extLst>
                  <a:ext uri="{FF2B5EF4-FFF2-40B4-BE49-F238E27FC236}">
                    <a16:creationId xmlns:a16="http://schemas.microsoft.com/office/drawing/2014/main" id="{F26977AE-F962-40FD-945B-D1E106951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Graphic 78">
                <a:extLst>
                  <a:ext uri="{FF2B5EF4-FFF2-40B4-BE49-F238E27FC236}">
                    <a16:creationId xmlns:a16="http://schemas.microsoft.com/office/drawing/2014/main" id="{6078955A-1871-4463-B23D-8AD33984C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7" name="Freeform: Shape 103">
            <a:extLst>
              <a:ext uri="{FF2B5EF4-FFF2-40B4-BE49-F238E27FC236}">
                <a16:creationId xmlns:a16="http://schemas.microsoft.com/office/drawing/2014/main" id="{62F1D297-74F5-4948-9655-BC87A30A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637359"/>
            <a:ext cx="5486401" cy="1220641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56DB040-BB4B-446D-9172-7253A566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782" y="5182141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8AE7480-26E8-4D60-9ABF-DF801570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644645D-B360-4E3D-A96A-6D9CE4F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99C8E1E-3260-4E6A-83CA-93346831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8" name="Graphic 12">
              <a:extLst>
                <a:ext uri="{FF2B5EF4-FFF2-40B4-BE49-F238E27FC236}">
                  <a16:creationId xmlns:a16="http://schemas.microsoft.com/office/drawing/2014/main" id="{3A551C21-5423-4320-86B3-CA6956E7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5">
              <a:extLst>
                <a:ext uri="{FF2B5EF4-FFF2-40B4-BE49-F238E27FC236}">
                  <a16:creationId xmlns:a16="http://schemas.microsoft.com/office/drawing/2014/main" id="{6D1A9E3F-8323-45A6-B267-8EA6B1A00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Graphic 15">
              <a:extLst>
                <a:ext uri="{FF2B5EF4-FFF2-40B4-BE49-F238E27FC236}">
                  <a16:creationId xmlns:a16="http://schemas.microsoft.com/office/drawing/2014/main" id="{F4049F71-8749-4860-8F6D-611D459A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D62868-92E4-42DF-9CF9-A9190CC14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F7F6FF-A4D0-86DC-0B50-AEE18244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5" y="3423886"/>
            <a:ext cx="4878191" cy="2647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Troubleshooting:</a:t>
            </a:r>
          </a:p>
          <a:p>
            <a:pPr marL="742950" lvl="2" indent="-285750">
              <a:buChar char="•"/>
            </a:pPr>
            <a:r>
              <a:rPr lang="en-US" sz="1800" dirty="0"/>
              <a:t>Epinephrine accumulating before reaching column and detector</a:t>
            </a:r>
          </a:p>
          <a:p>
            <a:pPr marL="742950" lvl="2" indent="-285750">
              <a:buChar char="•"/>
            </a:pPr>
            <a:r>
              <a:rPr lang="en-US" sz="1800" dirty="0"/>
              <a:t>Precision of data varied for same sample</a:t>
            </a:r>
          </a:p>
          <a:p>
            <a:pPr marL="742950" lvl="2" indent="-285750">
              <a:buChar char="•"/>
            </a:pPr>
            <a:r>
              <a:rPr lang="en-US" sz="1800" dirty="0"/>
              <a:t>Manual cleaning of injection needle</a:t>
            </a:r>
          </a:p>
          <a:p>
            <a:pPr marL="742950" lvl="2" indent="-285750">
              <a:buChar char="•"/>
            </a:pPr>
            <a:r>
              <a:rPr lang="en-US" sz="1800" dirty="0"/>
              <a:t>Manual sample injection</a:t>
            </a:r>
          </a:p>
          <a:p>
            <a:pPr marL="342900" indent="-342900">
              <a:buChar char="•"/>
            </a:pPr>
            <a:endParaRPr lang="en-US" dirty="0"/>
          </a:p>
          <a:p>
            <a:pPr marL="342900" lvl="1">
              <a:buChar char="•"/>
            </a:pPr>
            <a:endParaRPr lang="en-US" sz="2000" dirty="0"/>
          </a:p>
          <a:p>
            <a:pPr marL="342900" lvl="1"/>
            <a:endParaRPr lang="en-US" sz="2000" dirty="0"/>
          </a:p>
          <a:p>
            <a:pPr marL="342900" indent="-342900">
              <a:buChar char="•"/>
            </a:pPr>
            <a:endParaRPr lang="en-US" sz="2000" dirty="0"/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1AEAB-0AA2-4480-06A8-AFBFC806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 dirty="0"/>
              <a:t>LC-MS</a:t>
            </a:r>
          </a:p>
        </p:txBody>
      </p:sp>
      <p:sp>
        <p:nvSpPr>
          <p:cNvPr id="40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48A94-E333-6CD2-082E-F1C710B3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Shimadzu Liquid Chromatograph Mass Spectrometer – 8030 Triple Quad</a:t>
            </a: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More literature research</a:t>
            </a:r>
            <a:endParaRPr lang="en-US" sz="1900" dirty="0"/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Method Development</a:t>
            </a:r>
            <a:endParaRPr lang="en-US" sz="1900" dirty="0"/>
          </a:p>
          <a:p>
            <a:pPr marL="800100" lvl="2" indent="-28575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/>
              <a:t>Each run: ~ 5 min</a:t>
            </a:r>
          </a:p>
          <a:p>
            <a:pPr marL="800100" lvl="2" indent="-28575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US" sz="1900" dirty="0"/>
              <a:t>Different methods tested: 38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900" dirty="0"/>
              <a:t>Sample: 1 mg/mL L-adrenaline in 0.1% L-ascorbic acid solution</a:t>
            </a:r>
          </a:p>
          <a:p>
            <a:pPr marL="342900" indent="-342900">
              <a:lnSpc>
                <a:spcPct val="100000"/>
              </a:lnSpc>
              <a:buChar char="•"/>
            </a:pPr>
            <a:endParaRPr lang="en-US" sz="1900" dirty="0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910B39-5FB9-5F9D-FBB6-72490AA8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0" y="1402448"/>
            <a:ext cx="5660211" cy="3962146"/>
          </a:xfrm>
          <a:prstGeom prst="rect">
            <a:avLst/>
          </a:prstGeom>
        </p:spPr>
      </p:pic>
      <p:sp>
        <p:nvSpPr>
          <p:cNvPr id="42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772132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B99C7D"/>
      </a:accent1>
      <a:accent2>
        <a:srgbClr val="BA857F"/>
      </a:accent2>
      <a:accent3>
        <a:srgbClr val="C492A1"/>
      </a:accent3>
      <a:accent4>
        <a:srgbClr val="BA7FAA"/>
      </a:accent4>
      <a:accent5>
        <a:srgbClr val="BE94C5"/>
      </a:accent5>
      <a:accent6>
        <a:srgbClr val="997FBA"/>
      </a:accent6>
      <a:hlink>
        <a:srgbClr val="6184AA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1B3C70619CB4FA5D880538C2CAC97" ma:contentTypeVersion="13" ma:contentTypeDescription="Create a new document." ma:contentTypeScope="" ma:versionID="64362ce61b38abf377216d43b4db713e">
  <xsd:schema xmlns:xsd="http://www.w3.org/2001/XMLSchema" xmlns:xs="http://www.w3.org/2001/XMLSchema" xmlns:p="http://schemas.microsoft.com/office/2006/metadata/properties" xmlns:ns3="849da152-1a29-4599-94ae-da1e5d0dc5a9" xmlns:ns4="82e11f96-b481-46dd-b298-95ef7a178bca" targetNamespace="http://schemas.microsoft.com/office/2006/metadata/properties" ma:root="true" ma:fieldsID="48c8bcefca816a50cd55d138e0e41ff7" ns3:_="" ns4:_="">
    <xsd:import namespace="849da152-1a29-4599-94ae-da1e5d0dc5a9"/>
    <xsd:import namespace="82e11f96-b481-46dd-b298-95ef7a178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da152-1a29-4599-94ae-da1e5d0dc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11f96-b481-46dd-b298-95ef7a178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047E49-97E6-4C72-9E8A-3D526398C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da152-1a29-4599-94ae-da1e5d0dc5a9"/>
    <ds:schemaRef ds:uri="82e11f96-b481-46dd-b298-95ef7a178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10225-337C-420F-BA27-59A99DCE4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7EE1EC-A00B-41CB-8C35-5BC26495FA7C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82e11f96-b481-46dd-b298-95ef7a178bc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49da152-1a29-4599-94ae-da1e5d0dc5a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446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Arial,Sans-Serif</vt:lpstr>
      <vt:lpstr>Avenir Next LT Pro</vt:lpstr>
      <vt:lpstr>Avenir Next LT Pro Light</vt:lpstr>
      <vt:lpstr>Calibri</vt:lpstr>
      <vt:lpstr>Calibri Light</vt:lpstr>
      <vt:lpstr>Georgia Pro Semibold</vt:lpstr>
      <vt:lpstr>RocaVTI</vt:lpstr>
      <vt:lpstr>Comparing Chromatography Methods for Quantitative Analysis of Epinephrine Degradation</vt:lpstr>
      <vt:lpstr>What is Chromatography?</vt:lpstr>
      <vt:lpstr>Types of Chromatography</vt:lpstr>
      <vt:lpstr>Why Study Epinephrine?</vt:lpstr>
      <vt:lpstr>Epinephrine Study Design</vt:lpstr>
      <vt:lpstr>GC-MS</vt:lpstr>
      <vt:lpstr>GC-MS</vt:lpstr>
      <vt:lpstr>GC-MS</vt:lpstr>
      <vt:lpstr>LC-MS</vt:lpstr>
      <vt:lpstr>LC-MS</vt:lpstr>
      <vt:lpstr>LC-MS Quantification</vt:lpstr>
      <vt:lpstr>Temperature Trials</vt:lpstr>
      <vt:lpstr>Conclusion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Stefaniak, Kristina</dc:creator>
  <cp:lastModifiedBy>Stefaniak, Kristina</cp:lastModifiedBy>
  <cp:revision>818</cp:revision>
  <dcterms:created xsi:type="dcterms:W3CDTF">2022-04-11T14:44:29Z</dcterms:created>
  <dcterms:modified xsi:type="dcterms:W3CDTF">2022-04-18T21:30:23Z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0x0101004BD1B3C70619CB4FA5D880538C2CAC97</vt:lpwstr>
  </property>
</Properties>
</file>