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mo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ibre Baskerville" panose="02000000000000000000" pitchFamily="2" charset="0"/>
      <p:regular r:id="rId18"/>
      <p:bold r:id="rId19"/>
      <p:italic r:id="rId20"/>
    </p:embeddedFont>
    <p:embeddedFont>
      <p:font typeface="Public Sans" panose="020B0604020202020204" charset="0"/>
      <p:regular r:id="rId21"/>
    </p:embeddedFont>
    <p:embeddedFont>
      <p:font typeface="Public Sans Bold" panose="020B0604020202020204" charset="0"/>
      <p:regular r:id="rId22"/>
    </p:embeddedFont>
    <p:embeddedFont>
      <p:font typeface="Rosario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-365" y="5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13899" y="2214766"/>
            <a:ext cx="14420581" cy="2453958"/>
            <a:chOff x="0" y="0"/>
            <a:chExt cx="19227441" cy="3271943"/>
          </a:xfrm>
        </p:grpSpPr>
        <p:sp>
          <p:nvSpPr>
            <p:cNvPr id="3" name="TextBox 3"/>
            <p:cNvSpPr txBox="1"/>
            <p:nvPr/>
          </p:nvSpPr>
          <p:spPr>
            <a:xfrm>
              <a:off x="0" y="1217718"/>
              <a:ext cx="19227441" cy="2054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20"/>
                </a:lnSpc>
              </a:pPr>
              <a:r>
                <a:rPr lang="en-US" sz="10100" spc="-202">
                  <a:solidFill>
                    <a:srgbClr val="FFFFFF"/>
                  </a:solidFill>
                  <a:latin typeface="Libre Baskerville"/>
                </a:rPr>
                <a:t>How Curious Are You: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9227441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8890" y="3792701"/>
            <a:ext cx="16270221" cy="2149158"/>
            <a:chOff x="0" y="0"/>
            <a:chExt cx="21693628" cy="2865543"/>
          </a:xfrm>
        </p:grpSpPr>
        <p:sp>
          <p:nvSpPr>
            <p:cNvPr id="6" name="TextBox 6"/>
            <p:cNvSpPr txBox="1"/>
            <p:nvPr/>
          </p:nvSpPr>
          <p:spPr>
            <a:xfrm>
              <a:off x="0" y="1217718"/>
              <a:ext cx="21693628" cy="164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720"/>
                </a:lnSpc>
              </a:pPr>
              <a:r>
                <a:rPr lang="en-US" sz="8100" spc="-162">
                  <a:solidFill>
                    <a:srgbClr val="FFFFFF"/>
                  </a:solidFill>
                  <a:latin typeface="Libre Baskerville"/>
                </a:rPr>
                <a:t>Effects of Curiosity on Learning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1693628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9079" y="5464794"/>
            <a:ext cx="16270221" cy="1530033"/>
            <a:chOff x="0" y="0"/>
            <a:chExt cx="21693628" cy="2040043"/>
          </a:xfrm>
        </p:grpSpPr>
        <p:sp>
          <p:nvSpPr>
            <p:cNvPr id="9" name="TextBox 9"/>
            <p:cNvSpPr txBox="1"/>
            <p:nvPr/>
          </p:nvSpPr>
          <p:spPr>
            <a:xfrm>
              <a:off x="0" y="1217718"/>
              <a:ext cx="21693628" cy="822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4000" spc="-80">
                  <a:solidFill>
                    <a:srgbClr val="FFFFFF"/>
                  </a:solidFill>
                  <a:latin typeface="Libre Baskerville"/>
                </a:rPr>
                <a:t>Presented by: Madison Presley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1693628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39510" y="3550999"/>
            <a:ext cx="14808981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199"/>
              </a:lnSpc>
              <a:spcBef>
                <a:spcPct val="0"/>
              </a:spcBef>
            </a:pPr>
            <a:r>
              <a:rPr lang="en-US" sz="10999">
                <a:solidFill>
                  <a:srgbClr val="FFFFFF"/>
                </a:solidFill>
                <a:latin typeface="Libre Baskerville"/>
              </a:rPr>
              <a:t>Questions?</a:t>
            </a:r>
          </a:p>
        </p:txBody>
      </p:sp>
      <p:sp>
        <p:nvSpPr>
          <p:cNvPr id="3" name="AutoShape 3"/>
          <p:cNvSpPr/>
          <p:nvPr/>
        </p:nvSpPr>
        <p:spPr>
          <a:xfrm rot="-10800000">
            <a:off x="4143352" y="5361898"/>
            <a:ext cx="10441382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3923309" y="4384437"/>
            <a:ext cx="10441382" cy="4325096"/>
            <a:chOff x="0" y="0"/>
            <a:chExt cx="13921842" cy="5766795"/>
          </a:xfrm>
        </p:grpSpPr>
        <p:sp>
          <p:nvSpPr>
            <p:cNvPr id="5" name="TextBox 5"/>
            <p:cNvSpPr txBox="1"/>
            <p:nvPr/>
          </p:nvSpPr>
          <p:spPr>
            <a:xfrm>
              <a:off x="0" y="57150"/>
              <a:ext cx="13921842" cy="2381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0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539935"/>
              <a:ext cx="13921842" cy="3226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97"/>
                </a:lnSpc>
              </a:pPr>
              <a:r>
                <a:rPr lang="en-US" sz="4549" spc="204">
                  <a:solidFill>
                    <a:srgbClr val="FFFFFF"/>
                  </a:solidFill>
                  <a:latin typeface="Rosario"/>
                </a:rPr>
                <a:t>Special Thanks to:</a:t>
              </a:r>
            </a:p>
            <a:p>
              <a:pPr algn="ctr">
                <a:lnSpc>
                  <a:spcPts val="6597"/>
                </a:lnSpc>
              </a:pPr>
              <a:r>
                <a:rPr lang="en-US" sz="4549" spc="204">
                  <a:solidFill>
                    <a:srgbClr val="FFFFFF"/>
                  </a:solidFill>
                  <a:latin typeface="Rosario"/>
                </a:rPr>
                <a:t>Ryan Taylor, Dr. Kathleen Arnold, </a:t>
              </a:r>
            </a:p>
            <a:p>
              <a:pPr algn="ctr">
                <a:lnSpc>
                  <a:spcPts val="6597"/>
                </a:lnSpc>
              </a:pPr>
              <a:r>
                <a:rPr lang="en-US" sz="4549" spc="204">
                  <a:solidFill>
                    <a:srgbClr val="FFFFFF"/>
                  </a:solidFill>
                  <a:latin typeface="Rosario"/>
                </a:rPr>
                <a:t>and the Honors College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13899" y="2148091"/>
            <a:ext cx="14420581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1028700" y="3808543"/>
            <a:ext cx="16270221" cy="44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endParaRPr/>
          </a:p>
        </p:txBody>
      </p:sp>
      <p:grpSp>
        <p:nvGrpSpPr>
          <p:cNvPr id="4" name="Group 4"/>
          <p:cNvGrpSpPr/>
          <p:nvPr/>
        </p:nvGrpSpPr>
        <p:grpSpPr>
          <a:xfrm>
            <a:off x="1259498" y="1892682"/>
            <a:ext cx="16270221" cy="8818740"/>
            <a:chOff x="0" y="-66675"/>
            <a:chExt cx="21693628" cy="11758319"/>
          </a:xfrm>
        </p:grpSpPr>
        <p:sp>
          <p:nvSpPr>
            <p:cNvPr id="5" name="TextBox 5"/>
            <p:cNvSpPr txBox="1"/>
            <p:nvPr/>
          </p:nvSpPr>
          <p:spPr>
            <a:xfrm>
              <a:off x="0" y="1227242"/>
              <a:ext cx="21693628" cy="10464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spc="-4" dirty="0">
                  <a:solidFill>
                    <a:srgbClr val="FFFFFF"/>
                  </a:solidFill>
                  <a:latin typeface="Arimo"/>
                </a:rPr>
                <a:t>Arnold K. M. &amp; Marsh, E. J. (2018). Inducing Curiosity: Can Making Students More Curious Enhance Learning?.</a:t>
              </a:r>
            </a:p>
            <a:p>
              <a:pPr>
                <a:lnSpc>
                  <a:spcPts val="3600"/>
                </a:lnSpc>
              </a:pPr>
              <a:endParaRPr lang="en-US" sz="3000" spc="-4" dirty="0">
                <a:solidFill>
                  <a:srgbClr val="FFFFFF"/>
                </a:solidFill>
                <a:latin typeface="Arimo"/>
              </a:endParaRPr>
            </a:p>
            <a:p>
              <a:pPr>
                <a:lnSpc>
                  <a:spcPts val="3600"/>
                </a:lnSpc>
              </a:pPr>
              <a:r>
                <a:rPr lang="en-US" sz="3000" spc="-60" dirty="0">
                  <a:solidFill>
                    <a:srgbClr val="FFFFFF"/>
                  </a:solidFill>
                  <a:latin typeface="Libre Baskerville"/>
                </a:rPr>
                <a:t>Loewenstein, G. (1994). The psychology of curiosity: A review and reinterpretation. Psychological Bulletin, 116(1), 75–98. </a:t>
              </a:r>
              <a:r>
                <a:rPr lang="en-US" sz="3000" spc="-4" dirty="0">
                  <a:solidFill>
                    <a:srgbClr val="FFFFFF"/>
                  </a:solidFill>
                  <a:latin typeface="Arimo"/>
                </a:rPr>
                <a:t>https://doi-org.lib-proxy.radford.edu/10.1037/0033-2909.116.1.75</a:t>
              </a:r>
            </a:p>
            <a:p>
              <a:pPr>
                <a:lnSpc>
                  <a:spcPts val="3600"/>
                </a:lnSpc>
              </a:pPr>
              <a:endParaRPr lang="en-US" sz="3000" spc="-4" dirty="0">
                <a:solidFill>
                  <a:srgbClr val="FFFFFF"/>
                </a:solidFill>
                <a:latin typeface="Arimo"/>
              </a:endParaRPr>
            </a:p>
            <a:p>
              <a:pPr>
                <a:lnSpc>
                  <a:spcPts val="3600"/>
                </a:lnSpc>
              </a:pPr>
              <a:r>
                <a:rPr lang="en-US" sz="3000" spc="-4" dirty="0">
                  <a:solidFill>
                    <a:srgbClr val="FFFFFF"/>
                  </a:solidFill>
                  <a:latin typeface="Arimo"/>
                </a:rPr>
                <a:t>Wade, S., &amp; Kidd, C. (2019). The role of prior knowledge and curiosity in learning. Psychonomic Bulletin &amp; Review, 26(4), 1377–1387. https://doi-org.lib-proxy.radford.edu/10.3758/s13423-019-01598-6</a:t>
              </a:r>
            </a:p>
            <a:p>
              <a:pPr>
                <a:lnSpc>
                  <a:spcPts val="3600"/>
                </a:lnSpc>
              </a:pPr>
              <a:endParaRPr lang="en-US" sz="3000" spc="-4" dirty="0">
                <a:solidFill>
                  <a:srgbClr val="FFFFFF"/>
                </a:solidFill>
                <a:latin typeface="Arimo"/>
              </a:endParaRPr>
            </a:p>
            <a:p>
              <a:pPr>
                <a:lnSpc>
                  <a:spcPts val="3600"/>
                </a:lnSpc>
              </a:pPr>
              <a:r>
                <a:rPr lang="en-US" sz="3000" spc="-4" dirty="0" err="1">
                  <a:solidFill>
                    <a:srgbClr val="FFFFFF"/>
                  </a:solidFill>
                  <a:latin typeface="Arimo"/>
                </a:rPr>
                <a:t>Witherby</a:t>
              </a:r>
              <a:r>
                <a:rPr lang="en-US" sz="3000" spc="-4" dirty="0">
                  <a:solidFill>
                    <a:srgbClr val="FFFFFF"/>
                  </a:solidFill>
                  <a:latin typeface="Arimo"/>
                </a:rPr>
                <a:t>, A. E., &amp; Carpenter, S. K. (2021). The rich-get-richer effect: Prior knowledge predicts new learning of domain-relevant information. Journal of Experimental Psychology: Learning, Memory, and Cognition. https://doi-org.lib-proxy.radford.edu/10.1037/xlm0000996</a:t>
              </a:r>
            </a:p>
            <a:p>
              <a:pPr>
                <a:lnSpc>
                  <a:spcPts val="3600"/>
                </a:lnSpc>
              </a:pPr>
              <a:endParaRPr lang="en-US" sz="3000" spc="-4" dirty="0">
                <a:solidFill>
                  <a:srgbClr val="FFFFFF"/>
                </a:solidFill>
                <a:latin typeface="Arimo"/>
              </a:endParaRPr>
            </a:p>
            <a:p>
              <a:pPr>
                <a:lnSpc>
                  <a:spcPts val="3600"/>
                </a:lnSpc>
              </a:pPr>
              <a:endParaRPr lang="en-US" sz="3000" spc="-4" dirty="0">
                <a:solidFill>
                  <a:srgbClr val="FFFFFF"/>
                </a:solidFill>
                <a:latin typeface="Arimo"/>
              </a:endParaRPr>
            </a:p>
            <a:p>
              <a:pPr>
                <a:lnSpc>
                  <a:spcPts val="3600"/>
                </a:lnSpc>
              </a:pPr>
              <a:endParaRPr lang="en-US" sz="3000" spc="-4" dirty="0">
                <a:solidFill>
                  <a:srgbClr val="FFFFFF"/>
                </a:solidFill>
                <a:latin typeface="Arimo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21693628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252933"/>
            <a:ext cx="16270221" cy="2149158"/>
            <a:chOff x="0" y="0"/>
            <a:chExt cx="21693628" cy="2865543"/>
          </a:xfrm>
        </p:grpSpPr>
        <p:sp>
          <p:nvSpPr>
            <p:cNvPr id="8" name="TextBox 8"/>
            <p:cNvSpPr txBox="1"/>
            <p:nvPr/>
          </p:nvSpPr>
          <p:spPr>
            <a:xfrm>
              <a:off x="0" y="1217718"/>
              <a:ext cx="21693628" cy="1647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720"/>
                </a:lnSpc>
              </a:pPr>
              <a:r>
                <a:rPr lang="en-US" sz="8100" spc="-162">
                  <a:solidFill>
                    <a:srgbClr val="FFFFFF"/>
                  </a:solidFill>
                  <a:latin typeface="Libre Baskerville"/>
                </a:rPr>
                <a:t>References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1693628" cy="566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47739" y="3764602"/>
            <a:ext cx="5897230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Libre Baskerville"/>
              </a:rPr>
              <a:t>What is Curiosity?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974791" y="2132277"/>
            <a:ext cx="8284509" cy="1905309"/>
            <a:chOff x="0" y="0"/>
            <a:chExt cx="11046013" cy="254041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3846" cy="217986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69272" y="382819"/>
              <a:ext cx="10076741" cy="2157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78"/>
                </a:lnSpc>
              </a:pPr>
              <a:endParaRPr/>
            </a:p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Public Sans"/>
                </a:rPr>
                <a:t>- But prior work has always used natural variations in curiosity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69272" y="110369"/>
              <a:ext cx="10076741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 spc="44">
                  <a:solidFill>
                    <a:srgbClr val="FFFFFF"/>
                  </a:solidFill>
                  <a:latin typeface="Public Sans Bold"/>
                </a:rPr>
                <a:t>A WAY TO ENHANCE LEARNING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974791" y="4731651"/>
            <a:ext cx="7599000" cy="1776151"/>
            <a:chOff x="0" y="0"/>
            <a:chExt cx="10132000" cy="2368202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700" cy="199949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889069" y="307626"/>
              <a:ext cx="9242931" cy="2060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/>
            </a:p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Public Sans"/>
                </a:rPr>
                <a:t>-  Yes! </a:t>
              </a:r>
            </a:p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Public Sans"/>
                </a:rPr>
                <a:t>- Most studies used trivia questions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89069" y="76849"/>
              <a:ext cx="9242931" cy="66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 spc="44">
                  <a:solidFill>
                    <a:srgbClr val="FFFFFF"/>
                  </a:solidFill>
                  <a:latin typeface="Public Sans Bold"/>
                </a:rPr>
                <a:t>CAN CURIOSITY BE MANIPULATED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974791" y="7250448"/>
            <a:ext cx="9144000" cy="1804516"/>
            <a:chOff x="0" y="0"/>
            <a:chExt cx="12192000" cy="2406021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5282" cy="240602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69831" y="1278574"/>
              <a:ext cx="11122169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Public Sans"/>
                </a:rPr>
                <a:t>- This is the question we want to answer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69831" y="160359"/>
              <a:ext cx="11122169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 spc="44">
                  <a:solidFill>
                    <a:srgbClr val="FFFFFF"/>
                  </a:solidFill>
                  <a:latin typeface="Public Sans Bold"/>
                </a:rPr>
                <a:t>DOES CURIOSITY EFFECT LEARNING?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430065" y="3651166"/>
            <a:ext cx="3128486" cy="35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000" dirty="0">
                <a:solidFill>
                  <a:srgbClr val="FFFFFF"/>
                </a:solidFill>
                <a:latin typeface="Public Sans"/>
              </a:rPr>
              <a:t>(Loewenstein, G., 1994).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93507" y="5609157"/>
            <a:ext cx="4929416" cy="759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000" spc="-24" dirty="0">
                <a:solidFill>
                  <a:srgbClr val="FFFFFF"/>
                </a:solidFill>
                <a:latin typeface="Arimo"/>
              </a:rPr>
              <a:t>(Arnold &amp; Marsh, 2018).</a:t>
            </a:r>
          </a:p>
          <a:p>
            <a:pPr algn="ctr">
              <a:lnSpc>
                <a:spcPts val="3080"/>
              </a:lnSpc>
            </a:pPr>
            <a:endParaRPr lang="en-US" spc="-24" dirty="0">
              <a:solidFill>
                <a:srgbClr val="FFFFFF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33063" y="0"/>
            <a:ext cx="10654937" cy="10996451"/>
            <a:chOff x="0" y="0"/>
            <a:chExt cx="3886950" cy="4011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6950" cy="4011535"/>
            </a:xfrm>
            <a:custGeom>
              <a:avLst/>
              <a:gdLst/>
              <a:ahLst/>
              <a:cxnLst/>
              <a:rect l="l" t="t" r="r" b="b"/>
              <a:pathLst>
                <a:path w="3886950" h="4011535">
                  <a:moveTo>
                    <a:pt x="0" y="0"/>
                  </a:moveTo>
                  <a:lnTo>
                    <a:pt x="3886950" y="0"/>
                  </a:lnTo>
                  <a:lnTo>
                    <a:pt x="3886950" y="4011535"/>
                  </a:lnTo>
                  <a:lnTo>
                    <a:pt x="0" y="4011535"/>
                  </a:lnTo>
                  <a:close/>
                </a:path>
              </a:pathLst>
            </a:custGeom>
            <a:solidFill>
              <a:srgbClr val="1A2C5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852606" y="6112100"/>
            <a:ext cx="6813388" cy="1344583"/>
            <a:chOff x="0" y="0"/>
            <a:chExt cx="9084517" cy="1792777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1387" cy="179277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97154" y="1011092"/>
              <a:ext cx="8287364" cy="398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1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97154" y="-22396"/>
              <a:ext cx="8287364" cy="761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 spc="50">
                  <a:solidFill>
                    <a:srgbClr val="FFFFFF"/>
                  </a:solidFill>
                  <a:latin typeface="Public Sans Bold"/>
                </a:rPr>
                <a:t>LEARNING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391464" y="5631767"/>
            <a:ext cx="922283" cy="5622709"/>
            <a:chOff x="0" y="0"/>
            <a:chExt cx="336451" cy="20511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6451" cy="2051179"/>
            </a:xfrm>
            <a:custGeom>
              <a:avLst/>
              <a:gdLst/>
              <a:ahLst/>
              <a:cxnLst/>
              <a:rect l="l" t="t" r="r" b="b"/>
              <a:pathLst>
                <a:path w="336451" h="2051179">
                  <a:moveTo>
                    <a:pt x="0" y="0"/>
                  </a:moveTo>
                  <a:lnTo>
                    <a:pt x="336451" y="0"/>
                  </a:lnTo>
                  <a:lnTo>
                    <a:pt x="336451" y="2051179"/>
                  </a:lnTo>
                  <a:lnTo>
                    <a:pt x="0" y="2051179"/>
                  </a:lnTo>
                  <a:close/>
                </a:path>
              </a:pathLst>
            </a:custGeom>
            <a:solidFill>
              <a:srgbClr val="1A2C5A"/>
            </a:solidFill>
          </p:spPr>
        </p:sp>
      </p:grpSp>
      <p:sp>
        <p:nvSpPr>
          <p:cNvPr id="10" name="AutoShape 10"/>
          <p:cNvSpPr/>
          <p:nvPr/>
        </p:nvSpPr>
        <p:spPr>
          <a:xfrm rot="-1403195" flipV="1">
            <a:off x="11528340" y="7836341"/>
            <a:ext cx="2745063" cy="28817"/>
          </a:xfrm>
          <a:prstGeom prst="line">
            <a:avLst/>
          </a:prstGeom>
          <a:ln w="238125" cap="rnd">
            <a:solidFill>
              <a:srgbClr val="FF1616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1" name="AutoShape 11"/>
          <p:cNvSpPr/>
          <p:nvPr/>
        </p:nvSpPr>
        <p:spPr>
          <a:xfrm>
            <a:off x="11077117" y="4907127"/>
            <a:ext cx="2928539" cy="0"/>
          </a:xfrm>
          <a:prstGeom prst="line">
            <a:avLst/>
          </a:prstGeom>
          <a:ln w="238125" cap="rnd">
            <a:solidFill>
              <a:srgbClr val="F4900C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2" name="AutoShape 12"/>
          <p:cNvSpPr/>
          <p:nvPr/>
        </p:nvSpPr>
        <p:spPr>
          <a:xfrm rot="1333582">
            <a:off x="10962170" y="2523556"/>
            <a:ext cx="3093987" cy="0"/>
          </a:xfrm>
          <a:prstGeom prst="line">
            <a:avLst/>
          </a:prstGeom>
          <a:ln w="238125" cap="rnd">
            <a:solidFill>
              <a:srgbClr val="FFD752"/>
            </a:solidFill>
            <a:prstDash val="solid"/>
            <a:headEnd type="none" w="sm" len="sm"/>
            <a:tailEnd type="arrow" w="med" len="sm"/>
          </a:ln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55276" y="1147099"/>
            <a:ext cx="1425363" cy="16002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605537" y="4134743"/>
            <a:ext cx="1907121" cy="154476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313748" y="3338010"/>
            <a:ext cx="2493192" cy="241528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353765" y="3533822"/>
            <a:ext cx="6571737" cy="6264691"/>
            <a:chOff x="0" y="-85725"/>
            <a:chExt cx="8762316" cy="835292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7763853"/>
              <a:ext cx="8762316" cy="50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8762316" cy="8306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3500" spc="52" dirty="0">
                  <a:solidFill>
                    <a:srgbClr val="1A2C5A"/>
                  </a:solidFill>
                  <a:latin typeface="Public Sans Bold"/>
                </a:rPr>
                <a:t>There will be no effect of curiosity alone on learning</a:t>
              </a:r>
            </a:p>
            <a:p>
              <a:pPr>
                <a:lnSpc>
                  <a:spcPts val="4900"/>
                </a:lnSpc>
              </a:pPr>
              <a:endParaRPr lang="en-US" sz="3500" spc="52" dirty="0">
                <a:solidFill>
                  <a:srgbClr val="1A2C5A"/>
                </a:solidFill>
                <a:latin typeface="Public Sans Bold"/>
              </a:endParaRPr>
            </a:p>
            <a:p>
              <a:pPr>
                <a:lnSpc>
                  <a:spcPts val="4900"/>
                </a:lnSpc>
              </a:pPr>
              <a:r>
                <a:rPr lang="en-US" sz="3500" spc="52" dirty="0">
                  <a:solidFill>
                    <a:srgbClr val="1A2C5A"/>
                  </a:solidFill>
                  <a:latin typeface="Public Sans Bold"/>
                </a:rPr>
                <a:t>Prior knowledge will have an effect on learning</a:t>
              </a:r>
            </a:p>
            <a:p>
              <a:pPr>
                <a:lnSpc>
                  <a:spcPts val="4900"/>
                </a:lnSpc>
              </a:pPr>
              <a:endParaRPr lang="en-US" sz="3500" spc="52" dirty="0">
                <a:solidFill>
                  <a:srgbClr val="1A2C5A"/>
                </a:solidFill>
                <a:latin typeface="Public Sans Bold"/>
              </a:endParaRPr>
            </a:p>
            <a:p>
              <a:pPr>
                <a:lnSpc>
                  <a:spcPts val="4900"/>
                </a:lnSpc>
              </a:pPr>
              <a:r>
                <a:rPr lang="en-US" sz="3500" spc="52" dirty="0">
                  <a:solidFill>
                    <a:srgbClr val="1A2C5A"/>
                  </a:solidFill>
                  <a:latin typeface="Public Sans Bold"/>
                </a:rPr>
                <a:t>Curiosity is moderated by </a:t>
              </a:r>
            </a:p>
            <a:p>
              <a:pPr>
                <a:lnSpc>
                  <a:spcPts val="4900"/>
                </a:lnSpc>
              </a:pPr>
              <a:r>
                <a:rPr lang="en-US" sz="3500" spc="52" dirty="0">
                  <a:solidFill>
                    <a:srgbClr val="1A2C5A"/>
                  </a:solidFill>
                  <a:latin typeface="Public Sans Bold"/>
                </a:rPr>
                <a:t>the effect of prior knowledge on learning.</a:t>
              </a:r>
            </a:p>
            <a:p>
              <a:pPr>
                <a:lnSpc>
                  <a:spcPts val="4900"/>
                </a:lnSpc>
              </a:pPr>
              <a:endParaRPr lang="en-US" sz="3500" spc="52" dirty="0">
                <a:solidFill>
                  <a:srgbClr val="1A2C5A"/>
                </a:solidFill>
                <a:latin typeface="Public Sans 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580687" y="3008788"/>
            <a:ext cx="6813388" cy="1344583"/>
            <a:chOff x="0" y="0"/>
            <a:chExt cx="9084517" cy="1792777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11387" cy="179277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97154" y="1011092"/>
              <a:ext cx="8287364" cy="398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1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97154" y="-22396"/>
              <a:ext cx="8287364" cy="761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 spc="50" dirty="0">
                  <a:solidFill>
                    <a:srgbClr val="FFFFFF"/>
                  </a:solidFill>
                  <a:latin typeface="Public Sans Bold"/>
                </a:rPr>
                <a:t>CURIOSITY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961263" y="5852416"/>
            <a:ext cx="6813388" cy="1604267"/>
            <a:chOff x="0" y="0"/>
            <a:chExt cx="9084517" cy="2139022"/>
          </a:xfrm>
        </p:grpSpPr>
        <p:sp>
          <p:nvSpPr>
            <p:cNvPr id="24" name="AutoShape 24"/>
            <p:cNvSpPr/>
            <p:nvPr/>
          </p:nvSpPr>
          <p:spPr>
            <a:xfrm>
              <a:off x="0" y="346245"/>
              <a:ext cx="11387" cy="179277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97154" y="1357337"/>
              <a:ext cx="8287364" cy="398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1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97154" y="-76200"/>
              <a:ext cx="8287364" cy="1561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0"/>
                </a:lnSpc>
              </a:pPr>
              <a:r>
                <a:rPr lang="en-US" sz="3400" spc="51">
                  <a:solidFill>
                    <a:srgbClr val="FFFFFF"/>
                  </a:solidFill>
                  <a:latin typeface="Public Sans Bold"/>
                </a:rPr>
                <a:t>PRIOR</a:t>
              </a:r>
            </a:p>
            <a:p>
              <a:pPr marL="0" lvl="0" indent="0" algn="ctr">
                <a:lnSpc>
                  <a:spcPts val="4760"/>
                </a:lnSpc>
                <a:spcBef>
                  <a:spcPct val="0"/>
                </a:spcBef>
              </a:pPr>
              <a:r>
                <a:rPr lang="en-US" sz="3400" spc="51">
                  <a:solidFill>
                    <a:srgbClr val="FFFFFF"/>
                  </a:solidFill>
                  <a:latin typeface="Public Sans Bold"/>
                </a:rPr>
                <a:t>KNOWLEDGE</a:t>
              </a: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89121" y="7564434"/>
            <a:ext cx="1647074" cy="133413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53137" y="7431372"/>
            <a:ext cx="1425363" cy="1600254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5961263" y="9208507"/>
            <a:ext cx="6813388" cy="1344583"/>
            <a:chOff x="0" y="0"/>
            <a:chExt cx="9084517" cy="1792777"/>
          </a:xfrm>
        </p:grpSpPr>
        <p:sp>
          <p:nvSpPr>
            <p:cNvPr id="30" name="AutoShape 30"/>
            <p:cNvSpPr/>
            <p:nvPr/>
          </p:nvSpPr>
          <p:spPr>
            <a:xfrm>
              <a:off x="0" y="0"/>
              <a:ext cx="11387" cy="179277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797154" y="1011092"/>
              <a:ext cx="8287364" cy="398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1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97154" y="-22395"/>
              <a:ext cx="8287364" cy="7611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60"/>
                </a:lnSpc>
                <a:spcBef>
                  <a:spcPct val="0"/>
                </a:spcBef>
              </a:pPr>
              <a:r>
                <a:rPr lang="en-US" sz="3400" spc="51">
                  <a:solidFill>
                    <a:srgbClr val="FFFFFF"/>
                  </a:solidFill>
                  <a:latin typeface="Public Sans Bold"/>
                </a:rPr>
                <a:t>BOTH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-594680" y="794701"/>
            <a:ext cx="8750267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>
                <a:solidFill>
                  <a:srgbClr val="1A2C5A"/>
                </a:solidFill>
                <a:latin typeface="Libre Baskerville"/>
              </a:rPr>
              <a:t>Our </a:t>
            </a:r>
          </a:p>
          <a:p>
            <a:pPr marL="0" lvl="0" indent="0" algn="ctr">
              <a:lnSpc>
                <a:spcPts val="9000"/>
              </a:lnSpc>
              <a:spcBef>
                <a:spcPct val="0"/>
              </a:spcBef>
            </a:pPr>
            <a:r>
              <a:rPr lang="en-US" sz="7500">
                <a:solidFill>
                  <a:srgbClr val="1A2C5A"/>
                </a:solidFill>
                <a:latin typeface="Libre Baskerville"/>
              </a:rPr>
              <a:t>Hypotheses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8753" y="0"/>
            <a:ext cx="22009440" cy="10641725"/>
            <a:chOff x="0" y="0"/>
            <a:chExt cx="8029103" cy="38821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29104" cy="3882130"/>
            </a:xfrm>
            <a:custGeom>
              <a:avLst/>
              <a:gdLst/>
              <a:ahLst/>
              <a:cxnLst/>
              <a:rect l="l" t="t" r="r" b="b"/>
              <a:pathLst>
                <a:path w="8029104" h="3882130">
                  <a:moveTo>
                    <a:pt x="0" y="0"/>
                  </a:moveTo>
                  <a:lnTo>
                    <a:pt x="8029104" y="0"/>
                  </a:lnTo>
                  <a:lnTo>
                    <a:pt x="8029104" y="3882130"/>
                  </a:lnTo>
                  <a:lnTo>
                    <a:pt x="0" y="3882130"/>
                  </a:lnTo>
                  <a:close/>
                </a:path>
              </a:pathLst>
            </a:custGeom>
            <a:solidFill>
              <a:srgbClr val="1A2C5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679272"/>
            <a:ext cx="16230600" cy="8866286"/>
            <a:chOff x="0" y="0"/>
            <a:chExt cx="8398197" cy="45876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398197" cy="4587681"/>
            </a:xfrm>
            <a:custGeom>
              <a:avLst/>
              <a:gdLst/>
              <a:ahLst/>
              <a:cxnLst/>
              <a:rect l="l" t="t" r="r" b="b"/>
              <a:pathLst>
                <a:path w="8398197" h="4587681">
                  <a:moveTo>
                    <a:pt x="0" y="0"/>
                  </a:moveTo>
                  <a:lnTo>
                    <a:pt x="8398197" y="0"/>
                  </a:lnTo>
                  <a:lnTo>
                    <a:pt x="8398197" y="4587681"/>
                  </a:lnTo>
                  <a:lnTo>
                    <a:pt x="0" y="458768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354853" y="6104585"/>
            <a:ext cx="6969039" cy="2495830"/>
            <a:chOff x="0" y="0"/>
            <a:chExt cx="2542324" cy="9104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2324" cy="910486"/>
            </a:xfrm>
            <a:custGeom>
              <a:avLst/>
              <a:gdLst/>
              <a:ahLst/>
              <a:cxnLst/>
              <a:rect l="l" t="t" r="r" b="b"/>
              <a:pathLst>
                <a:path w="2542324" h="910486">
                  <a:moveTo>
                    <a:pt x="2417864" y="910485"/>
                  </a:moveTo>
                  <a:lnTo>
                    <a:pt x="124460" y="910485"/>
                  </a:lnTo>
                  <a:cubicBezTo>
                    <a:pt x="55880" y="910485"/>
                    <a:pt x="0" y="854605"/>
                    <a:pt x="0" y="78602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17864" y="0"/>
                  </a:lnTo>
                  <a:cubicBezTo>
                    <a:pt x="2486444" y="0"/>
                    <a:pt x="2542324" y="55880"/>
                    <a:pt x="2542324" y="124460"/>
                  </a:cubicBezTo>
                  <a:lnTo>
                    <a:pt x="2542324" y="786025"/>
                  </a:lnTo>
                  <a:cubicBezTo>
                    <a:pt x="2542324" y="854605"/>
                    <a:pt x="2486444" y="910486"/>
                    <a:pt x="2417864" y="910486"/>
                  </a:cubicBezTo>
                  <a:close/>
                </a:path>
              </a:pathLst>
            </a:custGeom>
            <a:solidFill>
              <a:srgbClr val="D3D3D3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11778" y="7110130"/>
            <a:ext cx="3533577" cy="2557426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842706" y="6104585"/>
            <a:ext cx="6969039" cy="2495830"/>
            <a:chOff x="0" y="0"/>
            <a:chExt cx="2542324" cy="9104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42324" cy="910486"/>
            </a:xfrm>
            <a:custGeom>
              <a:avLst/>
              <a:gdLst/>
              <a:ahLst/>
              <a:cxnLst/>
              <a:rect l="l" t="t" r="r" b="b"/>
              <a:pathLst>
                <a:path w="2542324" h="910486">
                  <a:moveTo>
                    <a:pt x="2417864" y="910485"/>
                  </a:moveTo>
                  <a:lnTo>
                    <a:pt x="124460" y="910485"/>
                  </a:lnTo>
                  <a:cubicBezTo>
                    <a:pt x="55880" y="910485"/>
                    <a:pt x="0" y="854605"/>
                    <a:pt x="0" y="78602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17864" y="0"/>
                  </a:lnTo>
                  <a:cubicBezTo>
                    <a:pt x="2486444" y="0"/>
                    <a:pt x="2542324" y="55880"/>
                    <a:pt x="2542324" y="124460"/>
                  </a:cubicBezTo>
                  <a:lnTo>
                    <a:pt x="2542324" y="786025"/>
                  </a:lnTo>
                  <a:cubicBezTo>
                    <a:pt x="2542324" y="854605"/>
                    <a:pt x="2486444" y="910486"/>
                    <a:pt x="2417864" y="910486"/>
                  </a:cubicBezTo>
                  <a:close/>
                </a:path>
              </a:pathLst>
            </a:custGeom>
            <a:solidFill>
              <a:srgbClr val="D3D3D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842706" y="2635675"/>
            <a:ext cx="13351876" cy="3104772"/>
            <a:chOff x="0" y="0"/>
            <a:chExt cx="17802502" cy="413969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3636353"/>
              <a:ext cx="17802502" cy="50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17802502" cy="3269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 spc="52" dirty="0">
                  <a:solidFill>
                    <a:srgbClr val="1A2C5A"/>
                  </a:solidFill>
                  <a:latin typeface="Public Sans Bold"/>
                </a:rPr>
                <a:t>Participants N=177 Radford University undergraduates</a:t>
              </a:r>
            </a:p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 spc="52" dirty="0">
                  <a:solidFill>
                    <a:srgbClr val="1A2C5A"/>
                  </a:solidFill>
                  <a:latin typeface="Public Sans Bold"/>
                </a:rPr>
                <a:t>Between-subjects design</a:t>
              </a:r>
            </a:p>
            <a:p>
              <a:pPr marL="755651" lvl="1" indent="-377825">
                <a:lnSpc>
                  <a:spcPts val="4900"/>
                </a:lnSpc>
                <a:buFont typeface="Arial"/>
                <a:buChar char="•"/>
              </a:pPr>
              <a:r>
                <a:rPr lang="en-US" sz="3500" spc="52" dirty="0">
                  <a:solidFill>
                    <a:srgbClr val="1A2C5A"/>
                  </a:solidFill>
                  <a:latin typeface="Public Sans Bold"/>
                </a:rPr>
                <a:t>Used materials were derived from prior work</a:t>
              </a:r>
            </a:p>
            <a:p>
              <a:pPr marL="755651" lvl="1" indent="-377825" algn="l">
                <a:lnSpc>
                  <a:spcPts val="4900"/>
                </a:lnSpc>
                <a:buFont typeface="Arial"/>
                <a:buChar char="•"/>
              </a:pPr>
              <a:r>
                <a:rPr lang="en-US" sz="3500" spc="52" dirty="0">
                  <a:solidFill>
                    <a:srgbClr val="1A2C5A"/>
                  </a:solidFill>
                  <a:latin typeface="Public Sans Bold"/>
                </a:rPr>
                <a:t>New learning </a:t>
              </a:r>
              <a:r>
                <a:rPr lang="en-US" sz="3500" spc="52">
                  <a:solidFill>
                    <a:srgbClr val="1A2C5A"/>
                  </a:solidFill>
                  <a:latin typeface="Public Sans Bold"/>
                </a:rPr>
                <a:t>used pseudo-facts</a:t>
              </a:r>
              <a:endParaRPr lang="en-US" sz="3500" spc="52" dirty="0">
                <a:solidFill>
                  <a:srgbClr val="1A2C5A"/>
                </a:solidFill>
                <a:latin typeface="Public Sans Bold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42706" y="1028700"/>
            <a:ext cx="14602588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1A2C5A"/>
                </a:solidFill>
                <a:latin typeface="Libre Baskerville"/>
              </a:rPr>
              <a:t>What is Curiosity?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78611" y="6367180"/>
            <a:ext cx="589723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1A2C5A"/>
                </a:solidFill>
                <a:latin typeface="Libre Baskerville"/>
              </a:rPr>
              <a:t>Question: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12160" y="6524513"/>
            <a:ext cx="589723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1A2C5A"/>
                </a:solidFill>
                <a:latin typeface="Libre Baskerville"/>
              </a:rPr>
              <a:t>Answer: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2378611" y="7267463"/>
            <a:ext cx="5897230" cy="1866522"/>
            <a:chOff x="0" y="0"/>
            <a:chExt cx="7862973" cy="248869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985353"/>
              <a:ext cx="7862973" cy="50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85725"/>
              <a:ext cx="7862973" cy="1618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spc="52">
                  <a:solidFill>
                    <a:srgbClr val="1A2C5A"/>
                  </a:solidFill>
                  <a:latin typeface="Public Sans Bold"/>
                </a:rPr>
                <a:t>"In a kitchen, a claster is a type of what?"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769356" y="7577026"/>
            <a:ext cx="6140034" cy="1247397"/>
            <a:chOff x="0" y="0"/>
            <a:chExt cx="8186712" cy="1663196"/>
          </a:xfrm>
        </p:grpSpPr>
        <p:sp>
          <p:nvSpPr>
            <p:cNvPr id="21" name="TextBox 21"/>
            <p:cNvSpPr txBox="1"/>
            <p:nvPr/>
          </p:nvSpPr>
          <p:spPr>
            <a:xfrm>
              <a:off x="0" y="1159853"/>
              <a:ext cx="8186712" cy="503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85725"/>
              <a:ext cx="8186712" cy="792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spc="52">
                  <a:solidFill>
                    <a:srgbClr val="1A2C5A"/>
                  </a:solidFill>
                  <a:latin typeface="Public Sans Bold"/>
                </a:rPr>
                <a:t>"A knife"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39160" y="278179"/>
            <a:ext cx="11809679" cy="1501042"/>
            <a:chOff x="0" y="0"/>
            <a:chExt cx="4308203" cy="5475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08203" cy="547584"/>
            </a:xfrm>
            <a:custGeom>
              <a:avLst/>
              <a:gdLst/>
              <a:ahLst/>
              <a:cxnLst/>
              <a:rect l="l" t="t" r="r" b="b"/>
              <a:pathLst>
                <a:path w="4308203" h="547584">
                  <a:moveTo>
                    <a:pt x="0" y="0"/>
                  </a:moveTo>
                  <a:lnTo>
                    <a:pt x="4308203" y="0"/>
                  </a:lnTo>
                  <a:lnTo>
                    <a:pt x="4308203" y="547584"/>
                  </a:lnTo>
                  <a:lnTo>
                    <a:pt x="0" y="547584"/>
                  </a:lnTo>
                  <a:close/>
                </a:path>
              </a:pathLst>
            </a:custGeom>
            <a:solidFill>
              <a:srgbClr val="BD101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239160" y="3649707"/>
            <a:ext cx="11809679" cy="754611"/>
            <a:chOff x="0" y="0"/>
            <a:chExt cx="4308203" cy="2752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08203" cy="275284"/>
            </a:xfrm>
            <a:custGeom>
              <a:avLst/>
              <a:gdLst/>
              <a:ahLst/>
              <a:cxnLst/>
              <a:rect l="l" t="t" r="r" b="b"/>
              <a:pathLst>
                <a:path w="4308203" h="275284">
                  <a:moveTo>
                    <a:pt x="0" y="0"/>
                  </a:moveTo>
                  <a:lnTo>
                    <a:pt x="4308203" y="0"/>
                  </a:lnTo>
                  <a:lnTo>
                    <a:pt x="4308203" y="275284"/>
                  </a:lnTo>
                  <a:lnTo>
                    <a:pt x="0" y="275284"/>
                  </a:lnTo>
                  <a:close/>
                </a:path>
              </a:pathLst>
            </a:custGeom>
            <a:solidFill>
              <a:srgbClr val="CF7B0B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739" t="1725"/>
          <a:stretch>
            <a:fillRect/>
          </a:stretch>
        </p:blipFill>
        <p:spPr>
          <a:xfrm rot="5400000">
            <a:off x="8459313" y="2773125"/>
            <a:ext cx="984298" cy="95324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3239160" y="8284039"/>
            <a:ext cx="11809679" cy="1186010"/>
            <a:chOff x="0" y="0"/>
            <a:chExt cx="4308203" cy="4326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08203" cy="432659"/>
            </a:xfrm>
            <a:custGeom>
              <a:avLst/>
              <a:gdLst/>
              <a:ahLst/>
              <a:cxnLst/>
              <a:rect l="l" t="t" r="r" b="b"/>
              <a:pathLst>
                <a:path w="4308203" h="432659">
                  <a:moveTo>
                    <a:pt x="0" y="0"/>
                  </a:moveTo>
                  <a:lnTo>
                    <a:pt x="4308203" y="0"/>
                  </a:lnTo>
                  <a:lnTo>
                    <a:pt x="4308203" y="432659"/>
                  </a:lnTo>
                  <a:lnTo>
                    <a:pt x="0" y="432659"/>
                  </a:lnTo>
                  <a:close/>
                </a:path>
              </a:pathLst>
            </a:custGeom>
            <a:solidFill>
              <a:srgbClr val="F6F59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239160" y="1133315"/>
            <a:ext cx="11809679" cy="1781684"/>
            <a:chOff x="0" y="0"/>
            <a:chExt cx="4308203" cy="6499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08203" cy="649963"/>
            </a:xfrm>
            <a:custGeom>
              <a:avLst/>
              <a:gdLst/>
              <a:ahLst/>
              <a:cxnLst/>
              <a:rect l="l" t="t" r="r" b="b"/>
              <a:pathLst>
                <a:path w="4308203" h="649963">
                  <a:moveTo>
                    <a:pt x="0" y="0"/>
                  </a:moveTo>
                  <a:lnTo>
                    <a:pt x="4308203" y="0"/>
                  </a:lnTo>
                  <a:lnTo>
                    <a:pt x="4308203" y="649963"/>
                  </a:lnTo>
                  <a:lnTo>
                    <a:pt x="0" y="649963"/>
                  </a:lnTo>
                  <a:close/>
                </a:path>
              </a:pathLst>
            </a:custGeom>
            <a:solidFill>
              <a:srgbClr val="E19E9E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439900" y="6273624"/>
            <a:ext cx="893585" cy="1244132"/>
            <a:chOff x="0" y="0"/>
            <a:chExt cx="325982" cy="4538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5982" cy="453863"/>
            </a:xfrm>
            <a:custGeom>
              <a:avLst/>
              <a:gdLst/>
              <a:ahLst/>
              <a:cxnLst/>
              <a:rect l="l" t="t" r="r" b="b"/>
              <a:pathLst>
                <a:path w="325982" h="453863">
                  <a:moveTo>
                    <a:pt x="0" y="0"/>
                  </a:moveTo>
                  <a:lnTo>
                    <a:pt x="325982" y="0"/>
                  </a:lnTo>
                  <a:lnTo>
                    <a:pt x="325982" y="453863"/>
                  </a:lnTo>
                  <a:lnTo>
                    <a:pt x="0" y="453863"/>
                  </a:lnTo>
                  <a:close/>
                </a:path>
              </a:pathLst>
            </a:custGeom>
            <a:solidFill>
              <a:srgbClr val="CF7B0B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722722" y="6389882"/>
            <a:ext cx="893585" cy="1244132"/>
            <a:chOff x="0" y="0"/>
            <a:chExt cx="325982" cy="45386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5982" cy="453863"/>
            </a:xfrm>
            <a:custGeom>
              <a:avLst/>
              <a:gdLst/>
              <a:ahLst/>
              <a:cxnLst/>
              <a:rect l="l" t="t" r="r" b="b"/>
              <a:pathLst>
                <a:path w="325982" h="453863">
                  <a:moveTo>
                    <a:pt x="0" y="0"/>
                  </a:moveTo>
                  <a:lnTo>
                    <a:pt x="325982" y="0"/>
                  </a:lnTo>
                  <a:lnTo>
                    <a:pt x="325982" y="453863"/>
                  </a:lnTo>
                  <a:lnTo>
                    <a:pt x="0" y="453863"/>
                  </a:lnTo>
                  <a:close/>
                </a:path>
              </a:pathLst>
            </a:custGeom>
            <a:solidFill>
              <a:srgbClr val="1A2C5A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239160" y="4344867"/>
            <a:ext cx="11809679" cy="1126013"/>
            <a:chOff x="0" y="0"/>
            <a:chExt cx="3628958" cy="34600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628958" cy="346009"/>
            </a:xfrm>
            <a:custGeom>
              <a:avLst/>
              <a:gdLst/>
              <a:ahLst/>
              <a:cxnLst/>
              <a:rect l="l" t="t" r="r" b="b"/>
              <a:pathLst>
                <a:path w="3628958" h="346009">
                  <a:moveTo>
                    <a:pt x="0" y="0"/>
                  </a:moveTo>
                  <a:lnTo>
                    <a:pt x="3628958" y="0"/>
                  </a:lnTo>
                  <a:lnTo>
                    <a:pt x="3628958" y="346009"/>
                  </a:lnTo>
                  <a:lnTo>
                    <a:pt x="0" y="346009"/>
                  </a:lnTo>
                  <a:close/>
                </a:path>
              </a:pathLst>
            </a:custGeom>
            <a:solidFill>
              <a:srgbClr val="F8B761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144000" y="4344867"/>
            <a:ext cx="5904840" cy="1126013"/>
            <a:chOff x="0" y="0"/>
            <a:chExt cx="2154101" cy="41077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54101" cy="410773"/>
            </a:xfrm>
            <a:custGeom>
              <a:avLst/>
              <a:gdLst/>
              <a:ahLst/>
              <a:cxnLst/>
              <a:rect l="l" t="t" r="r" b="b"/>
              <a:pathLst>
                <a:path w="2154101" h="410773">
                  <a:moveTo>
                    <a:pt x="0" y="0"/>
                  </a:moveTo>
                  <a:lnTo>
                    <a:pt x="2154101" y="0"/>
                  </a:lnTo>
                  <a:lnTo>
                    <a:pt x="2154101" y="410773"/>
                  </a:lnTo>
                  <a:lnTo>
                    <a:pt x="0" y="410773"/>
                  </a:lnTo>
                  <a:close/>
                </a:path>
              </a:pathLst>
            </a:custGeom>
            <a:solidFill>
              <a:srgbClr val="F6DA9E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3239160" y="9258300"/>
            <a:ext cx="11809679" cy="665388"/>
            <a:chOff x="0" y="0"/>
            <a:chExt cx="4308203" cy="24273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308203" cy="242735"/>
            </a:xfrm>
            <a:custGeom>
              <a:avLst/>
              <a:gdLst/>
              <a:ahLst/>
              <a:cxnLst/>
              <a:rect l="l" t="t" r="r" b="b"/>
              <a:pathLst>
                <a:path w="4308203" h="242735">
                  <a:moveTo>
                    <a:pt x="0" y="0"/>
                  </a:moveTo>
                  <a:lnTo>
                    <a:pt x="4308203" y="0"/>
                  </a:lnTo>
                  <a:lnTo>
                    <a:pt x="4308203" y="242735"/>
                  </a:lnTo>
                  <a:lnTo>
                    <a:pt x="0" y="242735"/>
                  </a:lnTo>
                  <a:close/>
                </a:path>
              </a:pathLst>
            </a:custGeom>
            <a:solidFill>
              <a:srgbClr val="FFFDE6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151962" y="383506"/>
            <a:ext cx="7599000" cy="1499619"/>
            <a:chOff x="0" y="0"/>
            <a:chExt cx="10132000" cy="1999492"/>
          </a:xfrm>
        </p:grpSpPr>
        <p:sp>
          <p:nvSpPr>
            <p:cNvPr id="22" name="AutoShape 22"/>
            <p:cNvSpPr/>
            <p:nvPr/>
          </p:nvSpPr>
          <p:spPr>
            <a:xfrm>
              <a:off x="0" y="0"/>
              <a:ext cx="12700" cy="199949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889069" y="1006126"/>
              <a:ext cx="9242931" cy="663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89069" y="-23905"/>
              <a:ext cx="9242931" cy="846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319"/>
                </a:lnSpc>
                <a:spcBef>
                  <a:spcPct val="0"/>
                </a:spcBef>
              </a:pPr>
              <a:r>
                <a:rPr lang="en-US" sz="3799" spc="56">
                  <a:solidFill>
                    <a:srgbClr val="FFFFFF"/>
                  </a:solidFill>
                  <a:latin typeface="Public Sans Bold"/>
                </a:rPr>
                <a:t>PRIOR KNOWLEDGE</a:t>
              </a:r>
            </a:p>
          </p:txBody>
        </p:sp>
      </p:grpSp>
      <p:sp>
        <p:nvSpPr>
          <p:cNvPr id="25" name="AutoShape 25"/>
          <p:cNvSpPr/>
          <p:nvPr/>
        </p:nvSpPr>
        <p:spPr>
          <a:xfrm>
            <a:off x="2604237" y="6786919"/>
            <a:ext cx="12960" cy="2040394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739" t="1725"/>
          <a:stretch>
            <a:fillRect/>
          </a:stretch>
        </p:blipFill>
        <p:spPr>
          <a:xfrm rot="5400000">
            <a:off x="11298658" y="7413718"/>
            <a:ext cx="1303983" cy="126285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10722722" y="6389882"/>
            <a:ext cx="893585" cy="1417234"/>
            <a:chOff x="0" y="0"/>
            <a:chExt cx="325982" cy="51701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25982" cy="517011"/>
            </a:xfrm>
            <a:custGeom>
              <a:avLst/>
              <a:gdLst/>
              <a:ahLst/>
              <a:cxnLst/>
              <a:rect l="l" t="t" r="r" b="b"/>
              <a:pathLst>
                <a:path w="325982" h="517011">
                  <a:moveTo>
                    <a:pt x="0" y="0"/>
                  </a:moveTo>
                  <a:lnTo>
                    <a:pt x="325982" y="0"/>
                  </a:lnTo>
                  <a:lnTo>
                    <a:pt x="325982" y="517011"/>
                  </a:lnTo>
                  <a:lnTo>
                    <a:pt x="0" y="517011"/>
                  </a:lnTo>
                  <a:close/>
                </a:path>
              </a:pathLst>
            </a:custGeom>
            <a:solidFill>
              <a:srgbClr val="1A2C5A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3046623" y="5470880"/>
            <a:ext cx="12002217" cy="1035259"/>
            <a:chOff x="0" y="0"/>
            <a:chExt cx="4378441" cy="37766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378441" cy="377665"/>
            </a:xfrm>
            <a:custGeom>
              <a:avLst/>
              <a:gdLst/>
              <a:ahLst/>
              <a:cxnLst/>
              <a:rect l="l" t="t" r="r" b="b"/>
              <a:pathLst>
                <a:path w="4378441" h="377665">
                  <a:moveTo>
                    <a:pt x="0" y="0"/>
                  </a:moveTo>
                  <a:lnTo>
                    <a:pt x="4378441" y="0"/>
                  </a:lnTo>
                  <a:lnTo>
                    <a:pt x="4378441" y="377665"/>
                  </a:lnTo>
                  <a:lnTo>
                    <a:pt x="0" y="377665"/>
                  </a:lnTo>
                  <a:close/>
                </a:path>
              </a:pathLst>
            </a:custGeom>
            <a:solidFill>
              <a:srgbClr val="F1C98C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42892" y="5617670"/>
            <a:ext cx="11809679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Public Sans Bold"/>
              </a:rPr>
              <a:t>HOW CURIOUS ARE YOU? (1-5 SCALE)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142892" y="3656173"/>
            <a:ext cx="11809679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Public Sans Bold"/>
              </a:rPr>
              <a:t>NEW LEARNING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4707870" y="1028700"/>
            <a:ext cx="893585" cy="995457"/>
            <a:chOff x="0" y="0"/>
            <a:chExt cx="325982" cy="36314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25982" cy="363146"/>
            </a:xfrm>
            <a:custGeom>
              <a:avLst/>
              <a:gdLst/>
              <a:ahLst/>
              <a:cxnLst/>
              <a:rect l="l" t="t" r="r" b="b"/>
              <a:pathLst>
                <a:path w="325982" h="363146">
                  <a:moveTo>
                    <a:pt x="0" y="0"/>
                  </a:moveTo>
                  <a:lnTo>
                    <a:pt x="325982" y="0"/>
                  </a:lnTo>
                  <a:lnTo>
                    <a:pt x="325982" y="363146"/>
                  </a:lnTo>
                  <a:lnTo>
                    <a:pt x="0" y="363146"/>
                  </a:lnTo>
                  <a:close/>
                </a:path>
              </a:pathLst>
            </a:custGeom>
            <a:solidFill>
              <a:srgbClr val="E19E9E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2293335" y="-603729"/>
            <a:ext cx="13316255" cy="2627886"/>
            <a:chOff x="0" y="0"/>
            <a:chExt cx="17755007" cy="3503848"/>
          </a:xfrm>
        </p:grpSpPr>
        <p:sp>
          <p:nvSpPr>
            <p:cNvPr id="36" name="AutoShape 36"/>
            <p:cNvSpPr/>
            <p:nvPr/>
          </p:nvSpPr>
          <p:spPr>
            <a:xfrm>
              <a:off x="0" y="0"/>
              <a:ext cx="22255" cy="350384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557977" y="1649466"/>
              <a:ext cx="16197030" cy="1430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19"/>
                </a:lnSpc>
              </a:pPr>
              <a:endParaRPr/>
            </a:p>
            <a:p>
              <a:pPr marL="0" lvl="0" indent="0">
                <a:lnSpc>
                  <a:spcPts val="4339"/>
                </a:lnSpc>
                <a:spcBef>
                  <a:spcPct val="0"/>
                </a:spcBef>
              </a:pPr>
              <a:r>
                <a:rPr lang="en-US" sz="3099">
                  <a:solidFill>
                    <a:srgbClr val="FFFFFF"/>
                  </a:solidFill>
                  <a:latin typeface="Public Sans"/>
                </a:rPr>
                <a:t>"When a recipe calls for zest, it is important to remember to: "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 rot="5400000">
            <a:off x="-3912248" y="4459937"/>
            <a:ext cx="11809679" cy="2493139"/>
            <a:chOff x="0" y="0"/>
            <a:chExt cx="4308203" cy="909504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308203" cy="909504"/>
            </a:xfrm>
            <a:custGeom>
              <a:avLst/>
              <a:gdLst/>
              <a:ahLst/>
              <a:cxnLst/>
              <a:rect l="l" t="t" r="r" b="b"/>
              <a:pathLst>
                <a:path w="4308203" h="909504">
                  <a:moveTo>
                    <a:pt x="0" y="0"/>
                  </a:moveTo>
                  <a:lnTo>
                    <a:pt x="4308203" y="0"/>
                  </a:lnTo>
                  <a:lnTo>
                    <a:pt x="4308203" y="909504"/>
                  </a:lnTo>
                  <a:lnTo>
                    <a:pt x="0" y="909504"/>
                  </a:lnTo>
                  <a:close/>
                </a:path>
              </a:pathLst>
            </a:custGeom>
            <a:solidFill>
              <a:srgbClr val="1A2C5A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3715329" y="1712546"/>
            <a:ext cx="11809679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Public Sans"/>
              </a:rPr>
              <a:t>A: Use a wooden spoon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Public Sans"/>
              </a:rPr>
              <a:t>B: Clean the outer layer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245840" y="1597375"/>
            <a:ext cx="11809679" cy="131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Public Sans"/>
              </a:rPr>
              <a:t>C: Refrigerate the product beforehand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Public Sans"/>
              </a:rPr>
              <a:t>D: Whip vigorously</a:t>
            </a:r>
          </a:p>
          <a:p>
            <a:pPr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Public Sans"/>
              </a:rPr>
              <a:t>E: I don't know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341001" y="4387570"/>
            <a:ext cx="5637967" cy="1083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ublic Sans Bold"/>
              </a:rPr>
              <a:t>High Curiosity: </a:t>
            </a:r>
            <a:r>
              <a:rPr lang="en-US" sz="3099">
                <a:solidFill>
                  <a:srgbClr val="000000"/>
                </a:solidFill>
                <a:latin typeface="Public Sans"/>
              </a:rPr>
              <a:t>"In a kitchen, a</a:t>
            </a:r>
          </a:p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ublic Sans"/>
              </a:rPr>
              <a:t>claster is a type of what?"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245840" y="4387570"/>
            <a:ext cx="11809679" cy="1083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dirty="0">
                <a:solidFill>
                  <a:srgbClr val="000000"/>
                </a:solidFill>
                <a:latin typeface="Public Sans Bold"/>
              </a:rPr>
              <a:t>Low Curiosity: </a:t>
            </a:r>
            <a:r>
              <a:rPr lang="en-US" sz="3099" dirty="0">
                <a:solidFill>
                  <a:srgbClr val="000000"/>
                </a:solidFill>
                <a:latin typeface="Public Sans"/>
              </a:rPr>
              <a:t>"In a kitchen, a</a:t>
            </a:r>
          </a:p>
          <a:p>
            <a:pPr>
              <a:lnSpc>
                <a:spcPts val="4339"/>
              </a:lnSpc>
            </a:pPr>
            <a:r>
              <a:rPr lang="en-US" sz="3099" dirty="0" err="1">
                <a:solidFill>
                  <a:srgbClr val="000000"/>
                </a:solidFill>
                <a:latin typeface="Public Sans"/>
              </a:rPr>
              <a:t>claster</a:t>
            </a:r>
            <a:r>
              <a:rPr lang="en-US" sz="3099" dirty="0">
                <a:solidFill>
                  <a:srgbClr val="000000"/>
                </a:solidFill>
                <a:latin typeface="Public Sans"/>
              </a:rPr>
              <a:t> is a type of knife."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046623" y="9383303"/>
            <a:ext cx="11809679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3099">
                <a:solidFill>
                  <a:srgbClr val="000000"/>
                </a:solidFill>
                <a:latin typeface="Public Sans"/>
              </a:rPr>
              <a:t>"In a kitchen, a claster is a type of what?"</a:t>
            </a:r>
          </a:p>
        </p:txBody>
      </p:sp>
      <p:sp>
        <p:nvSpPr>
          <p:cNvPr id="45" name="AutoShape 45"/>
          <p:cNvSpPr/>
          <p:nvPr/>
        </p:nvSpPr>
        <p:spPr>
          <a:xfrm rot="-5400000">
            <a:off x="-3601089" y="5120678"/>
            <a:ext cx="10441382" cy="0"/>
          </a:xfrm>
          <a:prstGeom prst="line">
            <a:avLst/>
          </a:prstGeom>
          <a:ln w="2000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6" name="AutoShape 46"/>
          <p:cNvSpPr/>
          <p:nvPr/>
        </p:nvSpPr>
        <p:spPr>
          <a:xfrm rot="-5400000">
            <a:off x="11613263" y="4867312"/>
            <a:ext cx="10441382" cy="0"/>
          </a:xfrm>
          <a:prstGeom prst="line">
            <a:avLst/>
          </a:prstGeom>
          <a:ln w="2000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7" name="Group 47"/>
          <p:cNvGrpSpPr/>
          <p:nvPr/>
        </p:nvGrpSpPr>
        <p:grpSpPr>
          <a:xfrm>
            <a:off x="3239160" y="6506139"/>
            <a:ext cx="5904840" cy="1011618"/>
            <a:chOff x="0" y="0"/>
            <a:chExt cx="2154101" cy="36904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154101" cy="369041"/>
            </a:xfrm>
            <a:custGeom>
              <a:avLst/>
              <a:gdLst/>
              <a:ahLst/>
              <a:cxnLst/>
              <a:rect l="l" t="t" r="r" b="b"/>
              <a:pathLst>
                <a:path w="2154101" h="369041">
                  <a:moveTo>
                    <a:pt x="0" y="0"/>
                  </a:moveTo>
                  <a:lnTo>
                    <a:pt x="2154101" y="0"/>
                  </a:lnTo>
                  <a:lnTo>
                    <a:pt x="2154101" y="369041"/>
                  </a:lnTo>
                  <a:lnTo>
                    <a:pt x="0" y="369041"/>
                  </a:lnTo>
                  <a:close/>
                </a:path>
              </a:pathLst>
            </a:custGeom>
            <a:solidFill>
              <a:srgbClr val="FFECC2"/>
            </a:solidFill>
          </p:spPr>
        </p:sp>
      </p:grpSp>
      <p:sp>
        <p:nvSpPr>
          <p:cNvPr id="49" name="TextBox 49"/>
          <p:cNvSpPr txBox="1"/>
          <p:nvPr/>
        </p:nvSpPr>
        <p:spPr>
          <a:xfrm>
            <a:off x="3982202" y="6630203"/>
            <a:ext cx="5637967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ublic Sans Bold"/>
              </a:rPr>
              <a:t> Answer: </a:t>
            </a:r>
            <a:r>
              <a:rPr lang="en-US" sz="3099">
                <a:solidFill>
                  <a:srgbClr val="000000"/>
                </a:solidFill>
                <a:latin typeface="Public Sans"/>
              </a:rPr>
              <a:t>"Knife"</a:t>
            </a:r>
          </a:p>
        </p:txBody>
      </p:sp>
      <p:pic>
        <p:nvPicPr>
          <p:cNvPr id="50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739" t="1725"/>
          <a:stretch>
            <a:fillRect/>
          </a:stretch>
        </p:blipFill>
        <p:spPr>
          <a:xfrm rot="5400000">
            <a:off x="5136061" y="7536358"/>
            <a:ext cx="1179377" cy="1142174"/>
          </a:xfrm>
          <a:prstGeom prst="rect">
            <a:avLst/>
          </a:prstGeom>
        </p:spPr>
      </p:pic>
      <p:sp>
        <p:nvSpPr>
          <p:cNvPr id="51" name="TextBox 51"/>
          <p:cNvSpPr txBox="1"/>
          <p:nvPr/>
        </p:nvSpPr>
        <p:spPr>
          <a:xfrm>
            <a:off x="3239160" y="8456473"/>
            <a:ext cx="11809679" cy="6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Public Sans Bold"/>
              </a:rPr>
              <a:t>Final Test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4707870" y="278179"/>
            <a:ext cx="893585" cy="813944"/>
            <a:chOff x="0" y="0"/>
            <a:chExt cx="325982" cy="296929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25982" cy="296929"/>
            </a:xfrm>
            <a:custGeom>
              <a:avLst/>
              <a:gdLst/>
              <a:ahLst/>
              <a:cxnLst/>
              <a:rect l="l" t="t" r="r" b="b"/>
              <a:pathLst>
                <a:path w="325982" h="296929">
                  <a:moveTo>
                    <a:pt x="0" y="0"/>
                  </a:moveTo>
                  <a:lnTo>
                    <a:pt x="325982" y="0"/>
                  </a:lnTo>
                  <a:lnTo>
                    <a:pt x="325982" y="296929"/>
                  </a:lnTo>
                  <a:lnTo>
                    <a:pt x="0" y="296929"/>
                  </a:lnTo>
                  <a:close/>
                </a:path>
              </a:pathLst>
            </a:custGeom>
            <a:solidFill>
              <a:srgbClr val="BD1010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33063" y="-620606"/>
            <a:ext cx="10654937" cy="10996451"/>
            <a:chOff x="0" y="0"/>
            <a:chExt cx="3886950" cy="4011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6950" cy="4011535"/>
            </a:xfrm>
            <a:custGeom>
              <a:avLst/>
              <a:gdLst/>
              <a:ahLst/>
              <a:cxnLst/>
              <a:rect l="l" t="t" r="r" b="b"/>
              <a:pathLst>
                <a:path w="3886950" h="4011535">
                  <a:moveTo>
                    <a:pt x="0" y="0"/>
                  </a:moveTo>
                  <a:lnTo>
                    <a:pt x="3886950" y="0"/>
                  </a:lnTo>
                  <a:lnTo>
                    <a:pt x="3886950" y="4011535"/>
                  </a:lnTo>
                  <a:lnTo>
                    <a:pt x="0" y="4011535"/>
                  </a:lnTo>
                  <a:close/>
                </a:path>
              </a:pathLst>
            </a:custGeom>
            <a:solidFill>
              <a:srgbClr val="1A2C5A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19382" y="268784"/>
            <a:ext cx="5522143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A2C5A"/>
                </a:solidFill>
                <a:latin typeface="Libre Baskerville"/>
              </a:rPr>
              <a:t>Results:</a:t>
            </a:r>
          </a:p>
          <a:p>
            <a:pPr marL="0" lvl="0" indent="0" algn="ctr">
              <a:lnSpc>
                <a:spcPts val="9599"/>
              </a:lnSpc>
              <a:spcBef>
                <a:spcPct val="0"/>
              </a:spcBef>
            </a:pPr>
            <a:r>
              <a:rPr lang="en-US" sz="7999">
                <a:solidFill>
                  <a:srgbClr val="1A2C5A"/>
                </a:solidFill>
                <a:latin typeface="Libre Baskerville"/>
              </a:rPr>
              <a:t>Cooking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905422" y="2762398"/>
            <a:ext cx="6813388" cy="1344583"/>
            <a:chOff x="0" y="0"/>
            <a:chExt cx="9084517" cy="179277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387" cy="179277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97154" y="1011092"/>
              <a:ext cx="8287364" cy="398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147144" y="9031263"/>
            <a:ext cx="6813388" cy="1344583"/>
            <a:chOff x="0" y="0"/>
            <a:chExt cx="9084517" cy="1792777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1387" cy="179277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97154" y="1011092"/>
              <a:ext cx="8287364" cy="398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957334" y="9031263"/>
            <a:ext cx="6813388" cy="1344583"/>
            <a:chOff x="0" y="0"/>
            <a:chExt cx="9084517" cy="1792777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1387" cy="179277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97154" y="1011092"/>
              <a:ext cx="8287364" cy="398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1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69134" y="2500653"/>
            <a:ext cx="9582795" cy="592325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570134" y="2928287"/>
            <a:ext cx="7599000" cy="1776151"/>
            <a:chOff x="0" y="0"/>
            <a:chExt cx="10132000" cy="2368202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12700" cy="199949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889069" y="307626"/>
              <a:ext cx="9242931" cy="2060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/>
            </a:p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1A2C5A"/>
                  </a:solidFill>
                  <a:latin typeface="Public Sans"/>
                </a:rPr>
                <a:t>- High curiosity led to an </a:t>
              </a:r>
            </a:p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1A2C5A"/>
                  </a:solidFill>
                  <a:latin typeface="Public Sans"/>
                </a:rPr>
                <a:t>increase in learning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89069" y="76849"/>
              <a:ext cx="9242931" cy="66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 spc="44">
                  <a:solidFill>
                    <a:srgbClr val="1A2C5A"/>
                  </a:solidFill>
                  <a:latin typeface="Public Sans Bold"/>
                </a:rPr>
                <a:t>CURIOSITY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70134" y="5143500"/>
            <a:ext cx="7599000" cy="1776151"/>
            <a:chOff x="0" y="0"/>
            <a:chExt cx="10132000" cy="2368202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12700" cy="199949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889069" y="307626"/>
              <a:ext cx="9242931" cy="2060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/>
            </a:p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1A2C5A"/>
                  </a:solidFill>
                  <a:latin typeface="Public Sans"/>
                </a:rPr>
                <a:t>- More Prior knowledge led to</a:t>
              </a:r>
            </a:p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1A2C5A"/>
                  </a:solidFill>
                  <a:latin typeface="Public Sans"/>
                </a:rPr>
                <a:t>an increase in learning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89069" y="76849"/>
              <a:ext cx="9242931" cy="66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 spc="44">
                  <a:solidFill>
                    <a:srgbClr val="1A2C5A"/>
                  </a:solidFill>
                  <a:latin typeface="Public Sans Bold"/>
                </a:rPr>
                <a:t>PRIOR KNOLEDGE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18600" y="7266601"/>
            <a:ext cx="7599000" cy="1499619"/>
            <a:chOff x="0" y="0"/>
            <a:chExt cx="10132000" cy="1999492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2700" cy="199949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889069" y="1006126"/>
              <a:ext cx="9242931" cy="663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89069" y="76849"/>
              <a:ext cx="9242931" cy="66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 spc="44">
                  <a:solidFill>
                    <a:srgbClr val="1A2C5A"/>
                  </a:solidFill>
                  <a:latin typeface="Public Sans Bold"/>
                </a:rPr>
                <a:t>WAS THERE AN INTERACTION?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70134" y="8012218"/>
            <a:ext cx="7599000" cy="2038089"/>
            <a:chOff x="0" y="0"/>
            <a:chExt cx="10132000" cy="2717452"/>
          </a:xfrm>
        </p:grpSpPr>
        <p:sp>
          <p:nvSpPr>
            <p:cNvPr id="28" name="AutoShape 28"/>
            <p:cNvSpPr/>
            <p:nvPr/>
          </p:nvSpPr>
          <p:spPr>
            <a:xfrm>
              <a:off x="0" y="0"/>
              <a:ext cx="12700" cy="199949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889069" y="-41624"/>
              <a:ext cx="9242931" cy="2759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1A2C5A"/>
                  </a:solidFill>
                  <a:latin typeface="Public Sans"/>
                </a:rPr>
                <a:t>- No</a:t>
              </a:r>
              <a:r>
                <a:rPr lang="en-US" sz="2999">
                  <a:solidFill>
                    <a:srgbClr val="1A2C5A"/>
                  </a:solidFill>
                  <a:latin typeface="Arimo"/>
                </a:rPr>
                <a:t> </a:t>
              </a:r>
            </a:p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1A2C5A"/>
                  </a:solidFill>
                  <a:latin typeface="Arimo"/>
                </a:rPr>
                <a:t>- However, it's possible to find if </a:t>
              </a:r>
            </a:p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1A2C5A"/>
                  </a:solidFill>
                  <a:latin typeface="Arimo"/>
                </a:rPr>
                <a:t>the prior knowledge was easier</a:t>
              </a:r>
            </a:p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endParaRPr lang="en-US" sz="2999">
                <a:solidFill>
                  <a:srgbClr val="1A2C5A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889069" y="76849"/>
              <a:ext cx="9242931" cy="66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2">
            <a:extLst>
              <a:ext uri="{FF2B5EF4-FFF2-40B4-BE49-F238E27FC236}">
                <a16:creationId xmlns:a16="http://schemas.microsoft.com/office/drawing/2014/main" id="{E75CAA6D-A27B-449C-BC51-C51449948C47}"/>
              </a:ext>
            </a:extLst>
          </p:cNvPr>
          <p:cNvGrpSpPr/>
          <p:nvPr/>
        </p:nvGrpSpPr>
        <p:grpSpPr>
          <a:xfrm>
            <a:off x="7633063" y="8833648"/>
            <a:ext cx="10654937" cy="10996451"/>
            <a:chOff x="0" y="0"/>
            <a:chExt cx="3886950" cy="4011535"/>
          </a:xfrm>
        </p:grpSpPr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id="{CBC15DA3-25EA-403E-9B3F-8CAAE833109B}"/>
                </a:ext>
              </a:extLst>
            </p:cNvPr>
            <p:cNvSpPr/>
            <p:nvPr/>
          </p:nvSpPr>
          <p:spPr>
            <a:xfrm>
              <a:off x="0" y="0"/>
              <a:ext cx="3886950" cy="4011535"/>
            </a:xfrm>
            <a:custGeom>
              <a:avLst/>
              <a:gdLst/>
              <a:ahLst/>
              <a:cxnLst/>
              <a:rect l="l" t="t" r="r" b="b"/>
              <a:pathLst>
                <a:path w="3886950" h="4011535">
                  <a:moveTo>
                    <a:pt x="0" y="0"/>
                  </a:moveTo>
                  <a:lnTo>
                    <a:pt x="3886950" y="0"/>
                  </a:lnTo>
                  <a:lnTo>
                    <a:pt x="3886950" y="4011535"/>
                  </a:lnTo>
                  <a:lnTo>
                    <a:pt x="0" y="4011535"/>
                  </a:lnTo>
                  <a:close/>
                </a:path>
              </a:pathLst>
            </a:custGeom>
            <a:solidFill>
              <a:srgbClr val="1A2C5A"/>
            </a:solid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33063" y="-620606"/>
            <a:ext cx="10654937" cy="10996451"/>
            <a:chOff x="0" y="0"/>
            <a:chExt cx="3886950" cy="40115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6950" cy="4011535"/>
            </a:xfrm>
            <a:custGeom>
              <a:avLst/>
              <a:gdLst/>
              <a:ahLst/>
              <a:cxnLst/>
              <a:rect l="l" t="t" r="r" b="b"/>
              <a:pathLst>
                <a:path w="3886950" h="4011535">
                  <a:moveTo>
                    <a:pt x="0" y="0"/>
                  </a:moveTo>
                  <a:lnTo>
                    <a:pt x="3886950" y="0"/>
                  </a:lnTo>
                  <a:lnTo>
                    <a:pt x="3886950" y="4011535"/>
                  </a:lnTo>
                  <a:lnTo>
                    <a:pt x="0" y="4011535"/>
                  </a:lnTo>
                  <a:close/>
                </a:path>
              </a:pathLst>
            </a:custGeom>
            <a:solidFill>
              <a:srgbClr val="1A2C5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19382" y="268784"/>
            <a:ext cx="5522143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A2C5A"/>
                </a:solidFill>
                <a:latin typeface="Libre Baskerville"/>
              </a:rPr>
              <a:t>Results:</a:t>
            </a:r>
          </a:p>
          <a:p>
            <a:pPr marL="0" lvl="0" indent="0" algn="ctr">
              <a:lnSpc>
                <a:spcPts val="9599"/>
              </a:lnSpc>
              <a:spcBef>
                <a:spcPct val="0"/>
              </a:spcBef>
            </a:pPr>
            <a:r>
              <a:rPr lang="en-US" sz="7999">
                <a:solidFill>
                  <a:srgbClr val="1A2C5A"/>
                </a:solidFill>
                <a:latin typeface="Libre Baskerville"/>
              </a:rPr>
              <a:t>Football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905422" y="2762398"/>
            <a:ext cx="6813388" cy="1344583"/>
            <a:chOff x="0" y="0"/>
            <a:chExt cx="9084517" cy="179277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387" cy="179277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97154" y="1011092"/>
              <a:ext cx="8287364" cy="398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147144" y="9031263"/>
            <a:ext cx="6813388" cy="1344583"/>
            <a:chOff x="0" y="0"/>
            <a:chExt cx="9084517" cy="1792777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1387" cy="179277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97154" y="1011092"/>
              <a:ext cx="8287364" cy="398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957334" y="9031263"/>
            <a:ext cx="6813388" cy="1344583"/>
            <a:chOff x="0" y="0"/>
            <a:chExt cx="9084517" cy="1792777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1387" cy="1792777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97154" y="1011092"/>
              <a:ext cx="8287364" cy="398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5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70134" y="3101469"/>
            <a:ext cx="7599000" cy="1776151"/>
            <a:chOff x="0" y="0"/>
            <a:chExt cx="10132000" cy="2368202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2700" cy="199949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889069" y="307626"/>
              <a:ext cx="9242931" cy="2060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/>
            </a:p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1A2C5A"/>
                  </a:solidFill>
                  <a:latin typeface="Public Sans"/>
                </a:rPr>
                <a:t>- No effect on learning</a:t>
              </a:r>
            </a:p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1A2C5A"/>
                  </a:solidFill>
                  <a:latin typeface="Public Sans"/>
                </a:rPr>
                <a:t>- Random assignment failure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89069" y="76849"/>
              <a:ext cx="9242931" cy="66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 spc="44">
                  <a:solidFill>
                    <a:srgbClr val="1A2C5A"/>
                  </a:solidFill>
                  <a:latin typeface="Public Sans Bold"/>
                </a:rPr>
                <a:t>CURIOSITY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70134" y="5361057"/>
            <a:ext cx="7599000" cy="1776151"/>
            <a:chOff x="0" y="0"/>
            <a:chExt cx="10132000" cy="2368202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12700" cy="199949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889069" y="307626"/>
              <a:ext cx="9242931" cy="2060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/>
            </a:p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1A2C5A"/>
                  </a:solidFill>
                  <a:latin typeface="Public Sans"/>
                </a:rPr>
                <a:t>- More Prior knowledge led to</a:t>
              </a:r>
            </a:p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1A2C5A"/>
                  </a:solidFill>
                  <a:latin typeface="Public Sans"/>
                </a:rPr>
                <a:t>an increase in learning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89069" y="76849"/>
              <a:ext cx="9242931" cy="66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 spc="44">
                  <a:solidFill>
                    <a:srgbClr val="1A2C5A"/>
                  </a:solidFill>
                  <a:latin typeface="Public Sans Bold"/>
                </a:rPr>
                <a:t>PRIOR KNOLEDGE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70134" y="7517049"/>
            <a:ext cx="7599000" cy="1499619"/>
            <a:chOff x="0" y="0"/>
            <a:chExt cx="10132000" cy="1999492"/>
          </a:xfrm>
        </p:grpSpPr>
        <p:sp>
          <p:nvSpPr>
            <p:cNvPr id="23" name="AutoShape 23"/>
            <p:cNvSpPr/>
            <p:nvPr/>
          </p:nvSpPr>
          <p:spPr>
            <a:xfrm>
              <a:off x="0" y="0"/>
              <a:ext cx="12700" cy="199949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889069" y="1006126"/>
              <a:ext cx="9242931" cy="663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1A2C5A"/>
                  </a:solidFill>
                  <a:latin typeface="Public Sans"/>
                </a:rPr>
                <a:t>- No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889069" y="76849"/>
              <a:ext cx="9242931" cy="66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 spc="44">
                  <a:solidFill>
                    <a:srgbClr val="1A2C5A"/>
                  </a:solidFill>
                  <a:latin typeface="Public Sans Bold"/>
                </a:rPr>
                <a:t>WAS THERE AN INTERACTION?</a:t>
              </a: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22699" y="2807285"/>
            <a:ext cx="9875664" cy="5878372"/>
          </a:xfrm>
          <a:prstGeom prst="rect">
            <a:avLst/>
          </a:prstGeom>
        </p:spPr>
      </p:pic>
      <p:grpSp>
        <p:nvGrpSpPr>
          <p:cNvPr id="27" name="Group 2">
            <a:extLst>
              <a:ext uri="{FF2B5EF4-FFF2-40B4-BE49-F238E27FC236}">
                <a16:creationId xmlns:a16="http://schemas.microsoft.com/office/drawing/2014/main" id="{652C0E1C-79AA-4400-8814-E80627F315AD}"/>
              </a:ext>
            </a:extLst>
          </p:cNvPr>
          <p:cNvGrpSpPr/>
          <p:nvPr/>
        </p:nvGrpSpPr>
        <p:grpSpPr>
          <a:xfrm>
            <a:off x="7633063" y="8884934"/>
            <a:ext cx="10654937" cy="10996451"/>
            <a:chOff x="0" y="0"/>
            <a:chExt cx="3886950" cy="4011535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039444B2-BC28-4D1B-9160-D0FE010FF793}"/>
                </a:ext>
              </a:extLst>
            </p:cNvPr>
            <p:cNvSpPr/>
            <p:nvPr/>
          </p:nvSpPr>
          <p:spPr>
            <a:xfrm>
              <a:off x="0" y="0"/>
              <a:ext cx="3886950" cy="4011535"/>
            </a:xfrm>
            <a:custGeom>
              <a:avLst/>
              <a:gdLst/>
              <a:ahLst/>
              <a:cxnLst/>
              <a:rect l="l" t="t" r="r" b="b"/>
              <a:pathLst>
                <a:path w="3886950" h="4011535">
                  <a:moveTo>
                    <a:pt x="0" y="0"/>
                  </a:moveTo>
                  <a:lnTo>
                    <a:pt x="3886950" y="0"/>
                  </a:lnTo>
                  <a:lnTo>
                    <a:pt x="3886950" y="4011535"/>
                  </a:lnTo>
                  <a:lnTo>
                    <a:pt x="0" y="4011535"/>
                  </a:lnTo>
                  <a:close/>
                </a:path>
              </a:pathLst>
            </a:custGeom>
            <a:solidFill>
              <a:srgbClr val="1A2C5A"/>
            </a:solid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0168" y="3764602"/>
            <a:ext cx="6254800" cy="27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9000">
                <a:solidFill>
                  <a:srgbClr val="FFFFFF"/>
                </a:solidFill>
                <a:latin typeface="Libre Baskerville"/>
              </a:rPr>
              <a:t>Future </a:t>
            </a:r>
          </a:p>
          <a:p>
            <a:pPr marL="0" lvl="0" indent="0" algn="l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Libre Baskerville"/>
              </a:rPr>
              <a:t>Directions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3367349"/>
            <a:ext cx="7599000" cy="1776151"/>
            <a:chOff x="0" y="0"/>
            <a:chExt cx="10132000" cy="2368202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2700" cy="199949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69" y="307626"/>
              <a:ext cx="9242931" cy="2060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/>
            </a:p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Public Sans"/>
                </a:rPr>
                <a:t>- Clear up confusion with failure in random  assignment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89069" y="76849"/>
              <a:ext cx="9242931" cy="66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 spc="44">
                  <a:solidFill>
                    <a:srgbClr val="FFFFFF"/>
                  </a:solidFill>
                  <a:latin typeface="Public Sans Bold"/>
                </a:rPr>
                <a:t>REPLICATE THE STUDY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6022404"/>
            <a:ext cx="7599000" cy="1514214"/>
            <a:chOff x="0" y="0"/>
            <a:chExt cx="10132000" cy="2018952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700" cy="199949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889069" y="656876"/>
              <a:ext cx="9242931" cy="1362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Public Sans"/>
                </a:rPr>
                <a:t>- Prior knowledge may have still </a:t>
              </a:r>
            </a:p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Public Sans"/>
                </a:rPr>
                <a:t>been too difficult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89069" y="76849"/>
              <a:ext cx="9242931" cy="66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 spc="44">
                  <a:solidFill>
                    <a:srgbClr val="FFFFFF"/>
                  </a:solidFill>
                  <a:latin typeface="Public Sans Bold"/>
                </a:rPr>
                <a:t>REVISE COOKING QUESTIONS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7652" y="4457700"/>
            <a:ext cx="6612370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Libre Baskerville"/>
              </a:rPr>
              <a:t>Discussion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2872251"/>
            <a:ext cx="7599000" cy="1776151"/>
            <a:chOff x="0" y="0"/>
            <a:chExt cx="10132000" cy="2368202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2700" cy="199949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69" y="307626"/>
              <a:ext cx="9242931" cy="20605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endParaRPr/>
            </a:p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Public Sans"/>
                </a:rPr>
                <a:t>- A step closer to understanding curiosity's relationship to learning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89069" y="76849"/>
              <a:ext cx="9242931" cy="66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 spc="44">
                  <a:solidFill>
                    <a:srgbClr val="FFFFFF"/>
                  </a:solidFill>
                  <a:latin typeface="Public Sans Bold"/>
                </a:rPr>
                <a:t>WHY IS THIS IMPORTANT?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44000" y="5829300"/>
            <a:ext cx="7599000" cy="1514214"/>
            <a:chOff x="0" y="0"/>
            <a:chExt cx="10132000" cy="2018952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700" cy="1999492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889069" y="656876"/>
              <a:ext cx="9242931" cy="1362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FFFFFF"/>
                  </a:solidFill>
                  <a:latin typeface="Public Sans"/>
                </a:rPr>
                <a:t>- Professors, start adding questions to your lectures!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89069" y="76849"/>
              <a:ext cx="9242931" cy="663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199"/>
                </a:lnSpc>
                <a:spcBef>
                  <a:spcPct val="0"/>
                </a:spcBef>
              </a:pPr>
              <a:r>
                <a:rPr lang="en-US" sz="2999" spc="44">
                  <a:solidFill>
                    <a:srgbClr val="FFFFFF"/>
                  </a:solidFill>
                  <a:latin typeface="Public Sans Bold"/>
                </a:rPr>
                <a:t>HOW CAN THIS BE APPLIED?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581</Words>
  <Application>Microsoft Office PowerPoint</Application>
  <PresentationFormat>Custom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Public Sans</vt:lpstr>
      <vt:lpstr>Arial</vt:lpstr>
      <vt:lpstr>Public Sans Bold</vt:lpstr>
      <vt:lpstr>Libre Baskerville</vt:lpstr>
      <vt:lpstr>Rosario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Curious Are You:</dc:title>
  <dc:creator>Madison Presley</dc:creator>
  <cp:lastModifiedBy>Madison Presley</cp:lastModifiedBy>
  <cp:revision>5</cp:revision>
  <dcterms:created xsi:type="dcterms:W3CDTF">2006-08-16T00:00:00Z</dcterms:created>
  <dcterms:modified xsi:type="dcterms:W3CDTF">2022-04-18T15:46:34Z</dcterms:modified>
  <dc:identifier>DAE9UodcPkA</dc:identifier>
</cp:coreProperties>
</file>