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60" r:id="rId3"/>
    <p:sldId id="261" r:id="rId4"/>
    <p:sldId id="267" r:id="rId5"/>
    <p:sldId id="273" r:id="rId6"/>
    <p:sldId id="270" r:id="rId7"/>
    <p:sldId id="271" r:id="rId8"/>
    <p:sldId id="265" r:id="rId9"/>
    <p:sldId id="274" r:id="rId10"/>
    <p:sldId id="266" r:id="rId11"/>
    <p:sldId id="268"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3030"/>
    <a:srgbClr val="EFA6EA"/>
    <a:srgbClr val="A5A5A5"/>
    <a:srgbClr val="FF6C7B"/>
    <a:srgbClr val="A57788"/>
    <a:srgbClr val="4F2409"/>
    <a:srgbClr val="E1E1E1"/>
    <a:srgbClr val="8D4A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75"/>
    <p:restoredTop sz="95352"/>
  </p:normalViewPr>
  <p:slideViewPr>
    <p:cSldViewPr snapToGrid="0" snapToObjects="1">
      <p:cViewPr>
        <p:scale>
          <a:sx n="99" d="100"/>
          <a:sy n="99" d="100"/>
        </p:scale>
        <p:origin x="144"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E23101-86CE-234E-A314-6B6FFB59580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0ACA211-B784-FF42-A310-41D2001FEE26}">
      <dgm:prSet custT="1"/>
      <dgm:spPr>
        <a:solidFill>
          <a:srgbClr val="EFA6EA"/>
        </a:solidFill>
      </dgm:spPr>
      <dgm:t>
        <a:bodyPr/>
        <a:lstStyle/>
        <a:p>
          <a:r>
            <a:rPr lang="en-US" sz="4000">
              <a:solidFill>
                <a:schemeClr val="tx1"/>
              </a:solidFill>
            </a:rPr>
            <a:t>Vibratome slicing</a:t>
          </a:r>
          <a:endParaRPr lang="en-US" sz="4000" dirty="0">
            <a:solidFill>
              <a:schemeClr val="tx1"/>
            </a:solidFill>
          </a:endParaRPr>
        </a:p>
      </dgm:t>
    </dgm:pt>
    <dgm:pt modelId="{DA0427F1-D872-154C-B7C0-D8BE76CA421A}" type="parTrans" cxnId="{F7416A54-CF1C-5847-AD37-B9CEED264A97}">
      <dgm:prSet/>
      <dgm:spPr/>
      <dgm:t>
        <a:bodyPr/>
        <a:lstStyle/>
        <a:p>
          <a:endParaRPr lang="en-US"/>
        </a:p>
      </dgm:t>
    </dgm:pt>
    <dgm:pt modelId="{1004D260-DD29-BE43-8A1D-C0E98C2A490D}" type="sibTrans" cxnId="{F7416A54-CF1C-5847-AD37-B9CEED264A97}">
      <dgm:prSet/>
      <dgm:spPr/>
      <dgm:t>
        <a:bodyPr/>
        <a:lstStyle/>
        <a:p>
          <a:endParaRPr lang="en-US"/>
        </a:p>
      </dgm:t>
    </dgm:pt>
    <dgm:pt modelId="{454C15B5-32FD-1248-BCF3-6B125508ED05}">
      <dgm:prSet custT="1"/>
      <dgm:spPr>
        <a:solidFill>
          <a:srgbClr val="EFA6EA"/>
        </a:solidFill>
      </dgm:spPr>
      <dgm:t>
        <a:bodyPr/>
        <a:lstStyle/>
        <a:p>
          <a:r>
            <a:rPr lang="en-US" sz="4000">
              <a:solidFill>
                <a:schemeClr val="tx1"/>
              </a:solidFill>
            </a:rPr>
            <a:t>Immunohistochemistry</a:t>
          </a:r>
          <a:r>
            <a:rPr lang="en-US" sz="4500">
              <a:solidFill>
                <a:schemeClr val="tx1"/>
              </a:solidFill>
            </a:rPr>
            <a:t> </a:t>
          </a:r>
          <a:endParaRPr lang="en-US" sz="4500" dirty="0">
            <a:solidFill>
              <a:schemeClr val="tx1"/>
            </a:solidFill>
          </a:endParaRPr>
        </a:p>
      </dgm:t>
    </dgm:pt>
    <dgm:pt modelId="{87955A6A-D41C-2246-BBFF-BA556335D007}" type="parTrans" cxnId="{EB78A60A-F4E6-8349-A55F-95DB9D5D4FF3}">
      <dgm:prSet/>
      <dgm:spPr/>
      <dgm:t>
        <a:bodyPr/>
        <a:lstStyle/>
        <a:p>
          <a:endParaRPr lang="en-US"/>
        </a:p>
      </dgm:t>
    </dgm:pt>
    <dgm:pt modelId="{32A618A5-EA62-6541-B4BD-D5EE7F7834B6}" type="sibTrans" cxnId="{EB78A60A-F4E6-8349-A55F-95DB9D5D4FF3}">
      <dgm:prSet/>
      <dgm:spPr/>
      <dgm:t>
        <a:bodyPr/>
        <a:lstStyle/>
        <a:p>
          <a:endParaRPr lang="en-US"/>
        </a:p>
      </dgm:t>
    </dgm:pt>
    <dgm:pt modelId="{9207FC63-0F88-6E41-B775-3F7A42FAB20A}">
      <dgm:prSet custT="1"/>
      <dgm:spPr>
        <a:solidFill>
          <a:srgbClr val="EFA6EA"/>
        </a:solidFill>
      </dgm:spPr>
      <dgm:t>
        <a:bodyPr/>
        <a:lstStyle/>
        <a:p>
          <a:r>
            <a:rPr lang="en-US" sz="4000">
              <a:solidFill>
                <a:schemeClr val="tx1"/>
              </a:solidFill>
            </a:rPr>
            <a:t>Mounting</a:t>
          </a:r>
          <a:endParaRPr lang="en-US" sz="4000" dirty="0">
            <a:solidFill>
              <a:schemeClr val="tx1"/>
            </a:solidFill>
          </a:endParaRPr>
        </a:p>
      </dgm:t>
    </dgm:pt>
    <dgm:pt modelId="{F0992D65-1060-1448-AC41-4B29264479AF}" type="parTrans" cxnId="{98D178AA-1E24-1441-A1C4-244CDBDEEBC5}">
      <dgm:prSet/>
      <dgm:spPr/>
      <dgm:t>
        <a:bodyPr/>
        <a:lstStyle/>
        <a:p>
          <a:endParaRPr lang="en-US"/>
        </a:p>
      </dgm:t>
    </dgm:pt>
    <dgm:pt modelId="{06ACC559-35D2-9841-B059-8658153FC943}" type="sibTrans" cxnId="{98D178AA-1E24-1441-A1C4-244CDBDEEBC5}">
      <dgm:prSet/>
      <dgm:spPr/>
      <dgm:t>
        <a:bodyPr/>
        <a:lstStyle/>
        <a:p>
          <a:endParaRPr lang="en-US"/>
        </a:p>
      </dgm:t>
    </dgm:pt>
    <dgm:pt modelId="{19DA8BAD-3640-784E-A82A-EED929797C5F}" type="pres">
      <dgm:prSet presAssocID="{89E23101-86CE-234E-A314-6B6FFB595802}" presName="linear" presStyleCnt="0">
        <dgm:presLayoutVars>
          <dgm:animLvl val="lvl"/>
          <dgm:resizeHandles val="exact"/>
        </dgm:presLayoutVars>
      </dgm:prSet>
      <dgm:spPr/>
    </dgm:pt>
    <dgm:pt modelId="{84E98558-C308-E741-9F9C-F711728F9022}" type="pres">
      <dgm:prSet presAssocID="{D0ACA211-B784-FF42-A310-41D2001FEE26}" presName="parentText" presStyleLbl="node1" presStyleIdx="0" presStyleCnt="3">
        <dgm:presLayoutVars>
          <dgm:chMax val="0"/>
          <dgm:bulletEnabled val="1"/>
        </dgm:presLayoutVars>
      </dgm:prSet>
      <dgm:spPr/>
    </dgm:pt>
    <dgm:pt modelId="{5B8C004F-EE9C-8741-9161-4038E6CB15C9}" type="pres">
      <dgm:prSet presAssocID="{1004D260-DD29-BE43-8A1D-C0E98C2A490D}" presName="spacer" presStyleCnt="0"/>
      <dgm:spPr/>
    </dgm:pt>
    <dgm:pt modelId="{65FBC3E6-DAAA-2249-BA7B-D10D57E46180}" type="pres">
      <dgm:prSet presAssocID="{454C15B5-32FD-1248-BCF3-6B125508ED05}" presName="parentText" presStyleLbl="node1" presStyleIdx="1" presStyleCnt="3">
        <dgm:presLayoutVars>
          <dgm:chMax val="0"/>
          <dgm:bulletEnabled val="1"/>
        </dgm:presLayoutVars>
      </dgm:prSet>
      <dgm:spPr/>
    </dgm:pt>
    <dgm:pt modelId="{4E444AF5-40C6-D744-8236-4E727E763A23}" type="pres">
      <dgm:prSet presAssocID="{32A618A5-EA62-6541-B4BD-D5EE7F7834B6}" presName="spacer" presStyleCnt="0"/>
      <dgm:spPr/>
    </dgm:pt>
    <dgm:pt modelId="{68E85823-A509-8D42-9CEC-0780BDD1451F}" type="pres">
      <dgm:prSet presAssocID="{9207FC63-0F88-6E41-B775-3F7A42FAB20A}" presName="parentText" presStyleLbl="node1" presStyleIdx="2" presStyleCnt="3">
        <dgm:presLayoutVars>
          <dgm:chMax val="0"/>
          <dgm:bulletEnabled val="1"/>
        </dgm:presLayoutVars>
      </dgm:prSet>
      <dgm:spPr/>
    </dgm:pt>
  </dgm:ptLst>
  <dgm:cxnLst>
    <dgm:cxn modelId="{EB78A60A-F4E6-8349-A55F-95DB9D5D4FF3}" srcId="{89E23101-86CE-234E-A314-6B6FFB595802}" destId="{454C15B5-32FD-1248-BCF3-6B125508ED05}" srcOrd="1" destOrd="0" parTransId="{87955A6A-D41C-2246-BBFF-BA556335D007}" sibTransId="{32A618A5-EA62-6541-B4BD-D5EE7F7834B6}"/>
    <dgm:cxn modelId="{F1BC5418-7050-CE42-ACD1-369C6107FFCC}" type="presOf" srcId="{9207FC63-0F88-6E41-B775-3F7A42FAB20A}" destId="{68E85823-A509-8D42-9CEC-0780BDD1451F}" srcOrd="0" destOrd="0" presId="urn:microsoft.com/office/officeart/2005/8/layout/vList2"/>
    <dgm:cxn modelId="{F7416A54-CF1C-5847-AD37-B9CEED264A97}" srcId="{89E23101-86CE-234E-A314-6B6FFB595802}" destId="{D0ACA211-B784-FF42-A310-41D2001FEE26}" srcOrd="0" destOrd="0" parTransId="{DA0427F1-D872-154C-B7C0-D8BE76CA421A}" sibTransId="{1004D260-DD29-BE43-8A1D-C0E98C2A490D}"/>
    <dgm:cxn modelId="{3F6BE265-E480-7640-90CB-61190D350959}" type="presOf" srcId="{89E23101-86CE-234E-A314-6B6FFB595802}" destId="{19DA8BAD-3640-784E-A82A-EED929797C5F}" srcOrd="0" destOrd="0" presId="urn:microsoft.com/office/officeart/2005/8/layout/vList2"/>
    <dgm:cxn modelId="{98D178AA-1E24-1441-A1C4-244CDBDEEBC5}" srcId="{89E23101-86CE-234E-A314-6B6FFB595802}" destId="{9207FC63-0F88-6E41-B775-3F7A42FAB20A}" srcOrd="2" destOrd="0" parTransId="{F0992D65-1060-1448-AC41-4B29264479AF}" sibTransId="{06ACC559-35D2-9841-B059-8658153FC943}"/>
    <dgm:cxn modelId="{6F8E73AC-2EE4-0C49-9717-EB093F095F64}" type="presOf" srcId="{454C15B5-32FD-1248-BCF3-6B125508ED05}" destId="{65FBC3E6-DAAA-2249-BA7B-D10D57E46180}" srcOrd="0" destOrd="0" presId="urn:microsoft.com/office/officeart/2005/8/layout/vList2"/>
    <dgm:cxn modelId="{D4AEEFE0-FF77-A041-94EF-2A42F3A0A817}" type="presOf" srcId="{D0ACA211-B784-FF42-A310-41D2001FEE26}" destId="{84E98558-C308-E741-9F9C-F711728F9022}" srcOrd="0" destOrd="0" presId="urn:microsoft.com/office/officeart/2005/8/layout/vList2"/>
    <dgm:cxn modelId="{E96BE0AB-7135-6F46-B372-F10495A0D03B}" type="presParOf" srcId="{19DA8BAD-3640-784E-A82A-EED929797C5F}" destId="{84E98558-C308-E741-9F9C-F711728F9022}" srcOrd="0" destOrd="0" presId="urn:microsoft.com/office/officeart/2005/8/layout/vList2"/>
    <dgm:cxn modelId="{7DDCDB40-A7BF-4348-A9AA-3275224519BD}" type="presParOf" srcId="{19DA8BAD-3640-784E-A82A-EED929797C5F}" destId="{5B8C004F-EE9C-8741-9161-4038E6CB15C9}" srcOrd="1" destOrd="0" presId="urn:microsoft.com/office/officeart/2005/8/layout/vList2"/>
    <dgm:cxn modelId="{5950FC25-F2EF-7C4C-8E5F-536C22D4BC1A}" type="presParOf" srcId="{19DA8BAD-3640-784E-A82A-EED929797C5F}" destId="{65FBC3E6-DAAA-2249-BA7B-D10D57E46180}" srcOrd="2" destOrd="0" presId="urn:microsoft.com/office/officeart/2005/8/layout/vList2"/>
    <dgm:cxn modelId="{086062A6-F468-544A-AEC7-B0CE3E429AE4}" type="presParOf" srcId="{19DA8BAD-3640-784E-A82A-EED929797C5F}" destId="{4E444AF5-40C6-D744-8236-4E727E763A23}" srcOrd="3" destOrd="0" presId="urn:microsoft.com/office/officeart/2005/8/layout/vList2"/>
    <dgm:cxn modelId="{6DC09C89-4562-DA4B-B020-8B9F7346A757}" type="presParOf" srcId="{19DA8BAD-3640-784E-A82A-EED929797C5F}" destId="{68E85823-A509-8D42-9CEC-0780BDD1451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B9DC32-0442-8A45-996E-7EF25A6AFF36}" type="doc">
      <dgm:prSet loTypeId="urn:microsoft.com/office/officeart/2008/layout/VerticalCircleList" loCatId="relationship" qsTypeId="urn:microsoft.com/office/officeart/2005/8/quickstyle/simple3" qsCatId="simple" csTypeId="urn:microsoft.com/office/officeart/2005/8/colors/accent1_2" csCatId="accent1" phldr="1"/>
      <dgm:spPr/>
      <dgm:t>
        <a:bodyPr/>
        <a:lstStyle/>
        <a:p>
          <a:endParaRPr lang="en-US"/>
        </a:p>
      </dgm:t>
    </dgm:pt>
    <dgm:pt modelId="{E66B97AB-29EF-CD4E-A59F-D7398F3DFE35}">
      <dgm:prSet/>
      <dgm:spPr/>
      <dgm:t>
        <a:bodyPr/>
        <a:lstStyle/>
        <a:p>
          <a:r>
            <a:rPr lang="en-US" dirty="0">
              <a:solidFill>
                <a:schemeClr val="bg1"/>
              </a:solidFill>
            </a:rPr>
            <a:t>While other hormones play a role in maternal attachment, it is seen here that presence of mom is the biggest factor when looking at oxytocin levels. </a:t>
          </a:r>
        </a:p>
      </dgm:t>
    </dgm:pt>
    <dgm:pt modelId="{2EAEA5D3-1C14-E542-84BD-B19D6BDE53B0}" type="parTrans" cxnId="{DFD84C67-D212-FC40-A487-A89D495BCD3D}">
      <dgm:prSet/>
      <dgm:spPr/>
      <dgm:t>
        <a:bodyPr/>
        <a:lstStyle/>
        <a:p>
          <a:endParaRPr lang="en-US"/>
        </a:p>
      </dgm:t>
    </dgm:pt>
    <dgm:pt modelId="{E64BF7AC-2C9C-0745-B71D-30506EF4586D}" type="sibTrans" cxnId="{DFD84C67-D212-FC40-A487-A89D495BCD3D}">
      <dgm:prSet/>
      <dgm:spPr/>
      <dgm:t>
        <a:bodyPr/>
        <a:lstStyle/>
        <a:p>
          <a:endParaRPr lang="en-US"/>
        </a:p>
      </dgm:t>
    </dgm:pt>
    <dgm:pt modelId="{73E594AE-56C1-2149-A2C2-BAE3D8DB70E7}">
      <dgm:prSet/>
      <dgm:spPr/>
      <dgm:t>
        <a:bodyPr/>
        <a:lstStyle/>
        <a:p>
          <a:r>
            <a:rPr lang="en-US" dirty="0">
              <a:solidFill>
                <a:schemeClr val="bg1"/>
              </a:solidFill>
            </a:rPr>
            <a:t>More research needs to be done on the neurobiological effects in children with Reactive Attachment Disorder.</a:t>
          </a:r>
        </a:p>
      </dgm:t>
    </dgm:pt>
    <dgm:pt modelId="{C5A94157-E851-A847-AB59-536A2455E226}" type="parTrans" cxnId="{5F681E8B-5609-3C4D-81A5-40985DF011C4}">
      <dgm:prSet/>
      <dgm:spPr/>
      <dgm:t>
        <a:bodyPr/>
        <a:lstStyle/>
        <a:p>
          <a:endParaRPr lang="en-US"/>
        </a:p>
      </dgm:t>
    </dgm:pt>
    <dgm:pt modelId="{55FAA9BF-6ECE-AD42-9E0C-F76218DCB624}" type="sibTrans" cxnId="{5F681E8B-5609-3C4D-81A5-40985DF011C4}">
      <dgm:prSet/>
      <dgm:spPr/>
      <dgm:t>
        <a:bodyPr/>
        <a:lstStyle/>
        <a:p>
          <a:endParaRPr lang="en-US"/>
        </a:p>
      </dgm:t>
    </dgm:pt>
    <dgm:pt modelId="{EDBEC03F-BE7C-8E44-86BE-6FC5D5CE3E36}" type="pres">
      <dgm:prSet presAssocID="{D8B9DC32-0442-8A45-996E-7EF25A6AFF36}" presName="Name0" presStyleCnt="0">
        <dgm:presLayoutVars>
          <dgm:dir/>
        </dgm:presLayoutVars>
      </dgm:prSet>
      <dgm:spPr/>
    </dgm:pt>
    <dgm:pt modelId="{70709629-7DE1-204F-96E4-518FB5D46783}" type="pres">
      <dgm:prSet presAssocID="{E66B97AB-29EF-CD4E-A59F-D7398F3DFE35}" presName="noChildren" presStyleCnt="0"/>
      <dgm:spPr/>
    </dgm:pt>
    <dgm:pt modelId="{4E7F9A83-942D-764E-838B-E92052C3573F}" type="pres">
      <dgm:prSet presAssocID="{E66B97AB-29EF-CD4E-A59F-D7398F3DFE35}" presName="gap" presStyleCnt="0"/>
      <dgm:spPr/>
    </dgm:pt>
    <dgm:pt modelId="{932B8872-DA6A-0B46-8B79-C3FAA7882EF9}" type="pres">
      <dgm:prSet presAssocID="{E66B97AB-29EF-CD4E-A59F-D7398F3DFE35}" presName="medCircle2" presStyleLbl="vennNode1" presStyleIdx="0" presStyleCnt="2" custLinFactNeighborX="-60305" custLinFactNeighborY="-1514"/>
      <dgm:spPr>
        <a:solidFill>
          <a:srgbClr val="EFA6EA">
            <a:alpha val="33000"/>
          </a:srgbClr>
        </a:solidFill>
      </dgm:spPr>
    </dgm:pt>
    <dgm:pt modelId="{27C704EB-4337-DF46-AA09-2B23BBF451B0}" type="pres">
      <dgm:prSet presAssocID="{E66B97AB-29EF-CD4E-A59F-D7398F3DFE35}" presName="txLvlOnly1" presStyleLbl="revTx" presStyleIdx="0" presStyleCnt="2"/>
      <dgm:spPr/>
    </dgm:pt>
    <dgm:pt modelId="{E648AFC2-244C-D14C-B66A-107AF923CE96}" type="pres">
      <dgm:prSet presAssocID="{73E594AE-56C1-2149-A2C2-BAE3D8DB70E7}" presName="noChildren" presStyleCnt="0"/>
      <dgm:spPr/>
    </dgm:pt>
    <dgm:pt modelId="{8C8C57C2-E374-3E4E-96E9-E62D688725CD}" type="pres">
      <dgm:prSet presAssocID="{73E594AE-56C1-2149-A2C2-BAE3D8DB70E7}" presName="gap" presStyleCnt="0"/>
      <dgm:spPr/>
    </dgm:pt>
    <dgm:pt modelId="{65B6911F-A45E-A74F-AB85-07F73C4D1D13}" type="pres">
      <dgm:prSet presAssocID="{73E594AE-56C1-2149-A2C2-BAE3D8DB70E7}" presName="medCircle2" presStyleLbl="vennNode1" presStyleIdx="1" presStyleCnt="2" custLinFactNeighborX="-79301" custLinFactNeighborY="-1285"/>
      <dgm:spPr>
        <a:solidFill>
          <a:srgbClr val="EFA6EA">
            <a:alpha val="33000"/>
          </a:srgbClr>
        </a:solidFill>
      </dgm:spPr>
    </dgm:pt>
    <dgm:pt modelId="{CCED0AEC-A711-FF4D-88C2-307512EE5FD0}" type="pres">
      <dgm:prSet presAssocID="{73E594AE-56C1-2149-A2C2-BAE3D8DB70E7}" presName="txLvlOnly1" presStyleLbl="revTx" presStyleIdx="1" presStyleCnt="2"/>
      <dgm:spPr/>
    </dgm:pt>
  </dgm:ptLst>
  <dgm:cxnLst>
    <dgm:cxn modelId="{B2671A24-CDC7-B94B-AF2D-5BF1DA7DA3FD}" type="presOf" srcId="{E66B97AB-29EF-CD4E-A59F-D7398F3DFE35}" destId="{27C704EB-4337-DF46-AA09-2B23BBF451B0}" srcOrd="0" destOrd="0" presId="urn:microsoft.com/office/officeart/2008/layout/VerticalCircleList"/>
    <dgm:cxn modelId="{DFD84C67-D212-FC40-A487-A89D495BCD3D}" srcId="{D8B9DC32-0442-8A45-996E-7EF25A6AFF36}" destId="{E66B97AB-29EF-CD4E-A59F-D7398F3DFE35}" srcOrd="0" destOrd="0" parTransId="{2EAEA5D3-1C14-E542-84BD-B19D6BDE53B0}" sibTransId="{E64BF7AC-2C9C-0745-B71D-30506EF4586D}"/>
    <dgm:cxn modelId="{3EE92271-21E9-EB49-AD83-A79BC10C57F1}" type="presOf" srcId="{D8B9DC32-0442-8A45-996E-7EF25A6AFF36}" destId="{EDBEC03F-BE7C-8E44-86BE-6FC5D5CE3E36}" srcOrd="0" destOrd="0" presId="urn:microsoft.com/office/officeart/2008/layout/VerticalCircleList"/>
    <dgm:cxn modelId="{5F681E8B-5609-3C4D-81A5-40985DF011C4}" srcId="{D8B9DC32-0442-8A45-996E-7EF25A6AFF36}" destId="{73E594AE-56C1-2149-A2C2-BAE3D8DB70E7}" srcOrd="1" destOrd="0" parTransId="{C5A94157-E851-A847-AB59-536A2455E226}" sibTransId="{55FAA9BF-6ECE-AD42-9E0C-F76218DCB624}"/>
    <dgm:cxn modelId="{2F9488F3-CC7C-C148-9D23-F5A8400364E7}" type="presOf" srcId="{73E594AE-56C1-2149-A2C2-BAE3D8DB70E7}" destId="{CCED0AEC-A711-FF4D-88C2-307512EE5FD0}" srcOrd="0" destOrd="0" presId="urn:microsoft.com/office/officeart/2008/layout/VerticalCircleList"/>
    <dgm:cxn modelId="{019FDA7F-0A1C-5141-A22C-79A54012F14D}" type="presParOf" srcId="{EDBEC03F-BE7C-8E44-86BE-6FC5D5CE3E36}" destId="{70709629-7DE1-204F-96E4-518FB5D46783}" srcOrd="0" destOrd="0" presId="urn:microsoft.com/office/officeart/2008/layout/VerticalCircleList"/>
    <dgm:cxn modelId="{0EC4CCAA-1A2D-6A4F-AC3C-53BFBD3BA6B7}" type="presParOf" srcId="{70709629-7DE1-204F-96E4-518FB5D46783}" destId="{4E7F9A83-942D-764E-838B-E92052C3573F}" srcOrd="0" destOrd="0" presId="urn:microsoft.com/office/officeart/2008/layout/VerticalCircleList"/>
    <dgm:cxn modelId="{8A147544-FFE1-E849-B1F8-90FD131A4E9A}" type="presParOf" srcId="{70709629-7DE1-204F-96E4-518FB5D46783}" destId="{932B8872-DA6A-0B46-8B79-C3FAA7882EF9}" srcOrd="1" destOrd="0" presId="urn:microsoft.com/office/officeart/2008/layout/VerticalCircleList"/>
    <dgm:cxn modelId="{7CCE81E0-084E-944B-8F42-C4108A7B594F}" type="presParOf" srcId="{70709629-7DE1-204F-96E4-518FB5D46783}" destId="{27C704EB-4337-DF46-AA09-2B23BBF451B0}" srcOrd="2" destOrd="0" presId="urn:microsoft.com/office/officeart/2008/layout/VerticalCircleList"/>
    <dgm:cxn modelId="{8B399516-049B-2A47-BBB5-442641BA479E}" type="presParOf" srcId="{EDBEC03F-BE7C-8E44-86BE-6FC5D5CE3E36}" destId="{E648AFC2-244C-D14C-B66A-107AF923CE96}" srcOrd="1" destOrd="0" presId="urn:microsoft.com/office/officeart/2008/layout/VerticalCircleList"/>
    <dgm:cxn modelId="{9480E8DB-D35A-9E42-B291-59DBB0DD3E40}" type="presParOf" srcId="{E648AFC2-244C-D14C-B66A-107AF923CE96}" destId="{8C8C57C2-E374-3E4E-96E9-E62D688725CD}" srcOrd="0" destOrd="0" presId="urn:microsoft.com/office/officeart/2008/layout/VerticalCircleList"/>
    <dgm:cxn modelId="{F78D41F7-62FB-8E4C-A141-59940197ABE0}" type="presParOf" srcId="{E648AFC2-244C-D14C-B66A-107AF923CE96}" destId="{65B6911F-A45E-A74F-AB85-07F73C4D1D13}" srcOrd="1" destOrd="0" presId="urn:microsoft.com/office/officeart/2008/layout/VerticalCircleList"/>
    <dgm:cxn modelId="{32EE455F-8F63-9243-83E6-65D54D9E467E}" type="presParOf" srcId="{E648AFC2-244C-D14C-B66A-107AF923CE96}" destId="{CCED0AEC-A711-FF4D-88C2-307512EE5FD0}" srcOrd="2" destOrd="0" presId="urn:microsoft.com/office/officeart/2008/layout/VerticalCircle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E98558-C308-E741-9F9C-F711728F9022}">
      <dsp:nvSpPr>
        <dsp:cNvPr id="0" name=""/>
        <dsp:cNvSpPr/>
      </dsp:nvSpPr>
      <dsp:spPr>
        <a:xfrm>
          <a:off x="0" y="163268"/>
          <a:ext cx="5902234" cy="1216800"/>
        </a:xfrm>
        <a:prstGeom prst="roundRect">
          <a:avLst/>
        </a:prstGeom>
        <a:solidFill>
          <a:srgbClr val="EFA6E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solidFill>
                <a:schemeClr val="tx1"/>
              </a:solidFill>
            </a:rPr>
            <a:t>Vibratome slicing</a:t>
          </a:r>
          <a:endParaRPr lang="en-US" sz="4000" kern="1200" dirty="0">
            <a:solidFill>
              <a:schemeClr val="tx1"/>
            </a:solidFill>
          </a:endParaRPr>
        </a:p>
      </dsp:txBody>
      <dsp:txXfrm>
        <a:off x="59399" y="222667"/>
        <a:ext cx="5783436" cy="1098002"/>
      </dsp:txXfrm>
    </dsp:sp>
    <dsp:sp modelId="{65FBC3E6-DAAA-2249-BA7B-D10D57E46180}">
      <dsp:nvSpPr>
        <dsp:cNvPr id="0" name=""/>
        <dsp:cNvSpPr/>
      </dsp:nvSpPr>
      <dsp:spPr>
        <a:xfrm>
          <a:off x="0" y="1567269"/>
          <a:ext cx="5902234" cy="1216800"/>
        </a:xfrm>
        <a:prstGeom prst="roundRect">
          <a:avLst/>
        </a:prstGeom>
        <a:solidFill>
          <a:srgbClr val="EFA6E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solidFill>
                <a:schemeClr val="tx1"/>
              </a:solidFill>
            </a:rPr>
            <a:t>Immunohistochemistry</a:t>
          </a:r>
          <a:r>
            <a:rPr lang="en-US" sz="4500" kern="1200">
              <a:solidFill>
                <a:schemeClr val="tx1"/>
              </a:solidFill>
            </a:rPr>
            <a:t> </a:t>
          </a:r>
          <a:endParaRPr lang="en-US" sz="4500" kern="1200" dirty="0">
            <a:solidFill>
              <a:schemeClr val="tx1"/>
            </a:solidFill>
          </a:endParaRPr>
        </a:p>
      </dsp:txBody>
      <dsp:txXfrm>
        <a:off x="59399" y="1626668"/>
        <a:ext cx="5783436" cy="1098002"/>
      </dsp:txXfrm>
    </dsp:sp>
    <dsp:sp modelId="{68E85823-A509-8D42-9CEC-0780BDD1451F}">
      <dsp:nvSpPr>
        <dsp:cNvPr id="0" name=""/>
        <dsp:cNvSpPr/>
      </dsp:nvSpPr>
      <dsp:spPr>
        <a:xfrm>
          <a:off x="0" y="2971269"/>
          <a:ext cx="5902234" cy="1216800"/>
        </a:xfrm>
        <a:prstGeom prst="roundRect">
          <a:avLst/>
        </a:prstGeom>
        <a:solidFill>
          <a:srgbClr val="EFA6E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solidFill>
                <a:schemeClr val="tx1"/>
              </a:solidFill>
            </a:rPr>
            <a:t>Mounting</a:t>
          </a:r>
          <a:endParaRPr lang="en-US" sz="4000" kern="1200" dirty="0">
            <a:solidFill>
              <a:schemeClr val="tx1"/>
            </a:solidFill>
          </a:endParaRPr>
        </a:p>
      </dsp:txBody>
      <dsp:txXfrm>
        <a:off x="59399" y="3030668"/>
        <a:ext cx="5783436"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B8872-DA6A-0B46-8B79-C3FAA7882EF9}">
      <dsp:nvSpPr>
        <dsp:cNvPr id="0" name=""/>
        <dsp:cNvSpPr/>
      </dsp:nvSpPr>
      <dsp:spPr>
        <a:xfrm>
          <a:off x="0" y="1063575"/>
          <a:ext cx="1251108" cy="1251108"/>
        </a:xfrm>
        <a:prstGeom prst="ellipse">
          <a:avLst/>
        </a:prstGeom>
        <a:solidFill>
          <a:srgbClr val="EFA6EA">
            <a:alpha val="33000"/>
          </a:srgb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27C704EB-4337-DF46-AA09-2B23BBF451B0}">
      <dsp:nvSpPr>
        <dsp:cNvPr id="0" name=""/>
        <dsp:cNvSpPr/>
      </dsp:nvSpPr>
      <dsp:spPr>
        <a:xfrm>
          <a:off x="953588" y="1082516"/>
          <a:ext cx="6675119" cy="1251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750" rIns="0" bIns="317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solidFill>
            </a:rPr>
            <a:t>While other hormones play a role in maternal attachment, it is seen here that presence of mom is the biggest factor when looking at oxytocin levels. </a:t>
          </a:r>
        </a:p>
      </dsp:txBody>
      <dsp:txXfrm>
        <a:off x="953588" y="1082516"/>
        <a:ext cx="6675119" cy="1251108"/>
      </dsp:txXfrm>
    </dsp:sp>
    <dsp:sp modelId="{65B6911F-A45E-A74F-AB85-07F73C4D1D13}">
      <dsp:nvSpPr>
        <dsp:cNvPr id="0" name=""/>
        <dsp:cNvSpPr/>
      </dsp:nvSpPr>
      <dsp:spPr>
        <a:xfrm>
          <a:off x="0" y="2317548"/>
          <a:ext cx="1251108" cy="1251108"/>
        </a:xfrm>
        <a:prstGeom prst="ellipse">
          <a:avLst/>
        </a:prstGeom>
        <a:solidFill>
          <a:srgbClr val="EFA6EA">
            <a:alpha val="33000"/>
          </a:srgb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CCED0AEC-A711-FF4D-88C2-307512EE5FD0}">
      <dsp:nvSpPr>
        <dsp:cNvPr id="0" name=""/>
        <dsp:cNvSpPr/>
      </dsp:nvSpPr>
      <dsp:spPr>
        <a:xfrm>
          <a:off x="953588" y="2333625"/>
          <a:ext cx="6675119" cy="1251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750" rIns="0" bIns="317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solidFill>
            </a:rPr>
            <a:t>More research needs to be done on the neurobiological effects in children with Reactive Attachment Disorder.</a:t>
          </a:r>
        </a:p>
      </dsp:txBody>
      <dsp:txXfrm>
        <a:off x="953588" y="2333625"/>
        <a:ext cx="6675119" cy="125110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294E5-F813-CF41-B11A-8F0FAEAE73E0}" type="datetimeFigureOut">
              <a:rPr lang="en-US" smtClean="0"/>
              <a:t>4/15/22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37B81A-6A63-FE4E-9A25-5725FCAB3096}" type="slidenum">
              <a:rPr lang="en-US" smtClean="0"/>
              <a:t>‹#›</a:t>
            </a:fld>
            <a:endParaRPr lang="en-US"/>
          </a:p>
        </p:txBody>
      </p:sp>
    </p:spTree>
    <p:extLst>
      <p:ext uri="{BB962C8B-B14F-4D97-AF65-F5344CB8AC3E}">
        <p14:creationId xmlns:p14="http://schemas.microsoft.com/office/powerpoint/2010/main" val="2106932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Baby picture</a:t>
            </a:r>
          </a:p>
          <a:p>
            <a:r>
              <a:rPr lang="en-US" dirty="0"/>
              <a:t>Rat Pictures</a:t>
            </a:r>
          </a:p>
        </p:txBody>
      </p:sp>
      <p:sp>
        <p:nvSpPr>
          <p:cNvPr id="4" name="Slide Number Placeholder 3"/>
          <p:cNvSpPr>
            <a:spLocks noGrp="1"/>
          </p:cNvSpPr>
          <p:nvPr>
            <p:ph type="sldNum" sz="quarter" idx="5"/>
          </p:nvPr>
        </p:nvSpPr>
        <p:spPr/>
        <p:txBody>
          <a:bodyPr/>
          <a:lstStyle/>
          <a:p>
            <a:fld id="{8737B81A-6A63-FE4E-9A25-5725FCAB3096}" type="slidenum">
              <a:rPr lang="en-US" smtClean="0"/>
              <a:t>2</a:t>
            </a:fld>
            <a:endParaRPr lang="en-US"/>
          </a:p>
        </p:txBody>
      </p:sp>
    </p:spTree>
    <p:extLst>
      <p:ext uri="{BB962C8B-B14F-4D97-AF65-F5344CB8AC3E}">
        <p14:creationId xmlns:p14="http://schemas.microsoft.com/office/powerpoint/2010/main" val="3789391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give you some background about what drew me into this research; I personally was adopted. I was adopted from birth so statistically my chance of disruption was low about 1-7% : however kids who are adopted later in life have a likelihood of disruption of 5-20%.</a:t>
            </a:r>
          </a:p>
        </p:txBody>
      </p:sp>
      <p:sp>
        <p:nvSpPr>
          <p:cNvPr id="4" name="Slide Number Placeholder 3"/>
          <p:cNvSpPr>
            <a:spLocks noGrp="1"/>
          </p:cNvSpPr>
          <p:nvPr>
            <p:ph type="sldNum" sz="quarter" idx="5"/>
          </p:nvPr>
        </p:nvSpPr>
        <p:spPr/>
        <p:txBody>
          <a:bodyPr/>
          <a:lstStyle/>
          <a:p>
            <a:fld id="{8737B81A-6A63-FE4E-9A25-5725FCAB3096}" type="slidenum">
              <a:rPr lang="en-US" smtClean="0"/>
              <a:t>3</a:t>
            </a:fld>
            <a:endParaRPr lang="en-US"/>
          </a:p>
        </p:txBody>
      </p:sp>
    </p:spTree>
    <p:extLst>
      <p:ext uri="{BB962C8B-B14F-4D97-AF65-F5344CB8AC3E}">
        <p14:creationId xmlns:p14="http://schemas.microsoft.com/office/powerpoint/2010/main" val="1955475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Released from the posterior </a:t>
            </a:r>
            <a:r>
              <a:rPr lang="en-US" dirty="0" err="1"/>
              <a:t>pituiatary</a:t>
            </a:r>
            <a:r>
              <a:rPr lang="en-US" dirty="0"/>
              <a:t> gland (shown in picture)</a:t>
            </a:r>
          </a:p>
        </p:txBody>
      </p:sp>
      <p:sp>
        <p:nvSpPr>
          <p:cNvPr id="4" name="Slide Number Placeholder 3"/>
          <p:cNvSpPr>
            <a:spLocks noGrp="1"/>
          </p:cNvSpPr>
          <p:nvPr>
            <p:ph type="sldNum" sz="quarter" idx="5"/>
          </p:nvPr>
        </p:nvSpPr>
        <p:spPr/>
        <p:txBody>
          <a:bodyPr/>
          <a:lstStyle/>
          <a:p>
            <a:fld id="{8737B81A-6A63-FE4E-9A25-5725FCAB3096}" type="slidenum">
              <a:rPr lang="en-US" smtClean="0"/>
              <a:t>4</a:t>
            </a:fld>
            <a:endParaRPr lang="en-US"/>
          </a:p>
        </p:txBody>
      </p:sp>
    </p:spTree>
    <p:extLst>
      <p:ext uri="{BB962C8B-B14F-4D97-AF65-F5344CB8AC3E}">
        <p14:creationId xmlns:p14="http://schemas.microsoft.com/office/powerpoint/2010/main" val="2294252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Rats are born in the third trimester but PND 50 when the brains were taken they are equivalent to college aged students. </a:t>
            </a:r>
          </a:p>
        </p:txBody>
      </p:sp>
      <p:sp>
        <p:nvSpPr>
          <p:cNvPr id="4" name="Slide Number Placeholder 3"/>
          <p:cNvSpPr>
            <a:spLocks noGrp="1"/>
          </p:cNvSpPr>
          <p:nvPr>
            <p:ph type="sldNum" sz="quarter" idx="5"/>
          </p:nvPr>
        </p:nvSpPr>
        <p:spPr/>
        <p:txBody>
          <a:bodyPr/>
          <a:lstStyle/>
          <a:p>
            <a:fld id="{8737B81A-6A63-FE4E-9A25-5725FCAB3096}" type="slidenum">
              <a:rPr lang="en-US" smtClean="0"/>
              <a:t>5</a:t>
            </a:fld>
            <a:endParaRPr lang="en-US"/>
          </a:p>
        </p:txBody>
      </p:sp>
    </p:spTree>
    <p:extLst>
      <p:ext uri="{BB962C8B-B14F-4D97-AF65-F5344CB8AC3E}">
        <p14:creationId xmlns:p14="http://schemas.microsoft.com/office/powerpoint/2010/main" val="3192415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Concentration and antibody</a:t>
            </a:r>
          </a:p>
        </p:txBody>
      </p:sp>
      <p:sp>
        <p:nvSpPr>
          <p:cNvPr id="4" name="Slide Number Placeholder 3"/>
          <p:cNvSpPr>
            <a:spLocks noGrp="1"/>
          </p:cNvSpPr>
          <p:nvPr>
            <p:ph type="sldNum" sz="quarter" idx="5"/>
          </p:nvPr>
        </p:nvSpPr>
        <p:spPr/>
        <p:txBody>
          <a:bodyPr/>
          <a:lstStyle/>
          <a:p>
            <a:fld id="{8737B81A-6A63-FE4E-9A25-5725FCAB3096}" type="slidenum">
              <a:rPr lang="en-US" smtClean="0"/>
              <a:t>6</a:t>
            </a:fld>
            <a:endParaRPr lang="en-US"/>
          </a:p>
        </p:txBody>
      </p:sp>
    </p:spTree>
    <p:extLst>
      <p:ext uri="{BB962C8B-B14F-4D97-AF65-F5344CB8AC3E}">
        <p14:creationId xmlns:p14="http://schemas.microsoft.com/office/powerpoint/2010/main" val="1451253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of  left two groups is almost more than average of right two groups</a:t>
            </a:r>
          </a:p>
          <a:p>
            <a:r>
              <a:rPr lang="en-US" dirty="0"/>
              <a:t>Main effect of siblings is an average of these two groups vs these two which showed no difference</a:t>
            </a:r>
          </a:p>
          <a:p>
            <a:r>
              <a:rPr lang="en-US" dirty="0"/>
              <a:t>Basically the love hormone is elevated if mom is around</a:t>
            </a:r>
          </a:p>
        </p:txBody>
      </p:sp>
      <p:sp>
        <p:nvSpPr>
          <p:cNvPr id="4" name="Slide Number Placeholder 3"/>
          <p:cNvSpPr>
            <a:spLocks noGrp="1"/>
          </p:cNvSpPr>
          <p:nvPr>
            <p:ph type="sldNum" sz="quarter" idx="5"/>
          </p:nvPr>
        </p:nvSpPr>
        <p:spPr/>
        <p:txBody>
          <a:bodyPr/>
          <a:lstStyle/>
          <a:p>
            <a:fld id="{8737B81A-6A63-FE4E-9A25-5725FCAB3096}" type="slidenum">
              <a:rPr lang="en-US" smtClean="0"/>
              <a:t>8</a:t>
            </a:fld>
            <a:endParaRPr lang="en-US"/>
          </a:p>
        </p:txBody>
      </p:sp>
    </p:spTree>
    <p:extLst>
      <p:ext uri="{BB962C8B-B14F-4D97-AF65-F5344CB8AC3E}">
        <p14:creationId xmlns:p14="http://schemas.microsoft.com/office/powerpoint/2010/main" val="4289402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8CDBE-055E-B845-AE2A-31D1C5BF39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4D2CA2-E8E5-0D4F-B0ED-ABA0D73D1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394323-BE38-B04C-B53D-363C39C55709}"/>
              </a:ext>
            </a:extLst>
          </p:cNvPr>
          <p:cNvSpPr>
            <a:spLocks noGrp="1"/>
          </p:cNvSpPr>
          <p:nvPr>
            <p:ph type="dt" sz="half" idx="10"/>
          </p:nvPr>
        </p:nvSpPr>
        <p:spPr/>
        <p:txBody>
          <a:bodyPr/>
          <a:lstStyle/>
          <a:p>
            <a:fld id="{EEE472AB-C8DC-C843-9EAD-997B69564B79}" type="datetimeFigureOut">
              <a:rPr lang="en-US" smtClean="0"/>
              <a:t>4/15/22</a:t>
            </a:fld>
            <a:endParaRPr lang="en-US"/>
          </a:p>
        </p:txBody>
      </p:sp>
      <p:sp>
        <p:nvSpPr>
          <p:cNvPr id="5" name="Footer Placeholder 4">
            <a:extLst>
              <a:ext uri="{FF2B5EF4-FFF2-40B4-BE49-F238E27FC236}">
                <a16:creationId xmlns:a16="http://schemas.microsoft.com/office/drawing/2014/main" id="{EE683CDB-3C86-F04D-A3A8-CB2EE2797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560F2-5B4F-A54C-BBA2-CD8BD64363BB}"/>
              </a:ext>
            </a:extLst>
          </p:cNvPr>
          <p:cNvSpPr>
            <a:spLocks noGrp="1"/>
          </p:cNvSpPr>
          <p:nvPr>
            <p:ph type="sldNum" sz="quarter" idx="12"/>
          </p:nvPr>
        </p:nvSpPr>
        <p:spPr/>
        <p:txBody>
          <a:bodyPr/>
          <a:lstStyle/>
          <a:p>
            <a:fld id="{099101B2-AD84-9540-B402-DEC8F7A63539}" type="slidenum">
              <a:rPr lang="en-US" smtClean="0"/>
              <a:t>‹#›</a:t>
            </a:fld>
            <a:endParaRPr lang="en-US"/>
          </a:p>
        </p:txBody>
      </p:sp>
    </p:spTree>
    <p:extLst>
      <p:ext uri="{BB962C8B-B14F-4D97-AF65-F5344CB8AC3E}">
        <p14:creationId xmlns:p14="http://schemas.microsoft.com/office/powerpoint/2010/main" val="1472547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B8AFA-A4F1-7F4C-93FC-3A1BF7B71D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72880F-0DB3-8B4B-94C2-68F94EAB74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5345DD-B698-E94A-BD76-C7519443935B}"/>
              </a:ext>
            </a:extLst>
          </p:cNvPr>
          <p:cNvSpPr>
            <a:spLocks noGrp="1"/>
          </p:cNvSpPr>
          <p:nvPr>
            <p:ph type="dt" sz="half" idx="10"/>
          </p:nvPr>
        </p:nvSpPr>
        <p:spPr/>
        <p:txBody>
          <a:bodyPr/>
          <a:lstStyle/>
          <a:p>
            <a:fld id="{EEE472AB-C8DC-C843-9EAD-997B69564B79}" type="datetimeFigureOut">
              <a:rPr lang="en-US" smtClean="0"/>
              <a:t>4/15/22</a:t>
            </a:fld>
            <a:endParaRPr lang="en-US"/>
          </a:p>
        </p:txBody>
      </p:sp>
      <p:sp>
        <p:nvSpPr>
          <p:cNvPr id="5" name="Footer Placeholder 4">
            <a:extLst>
              <a:ext uri="{FF2B5EF4-FFF2-40B4-BE49-F238E27FC236}">
                <a16:creationId xmlns:a16="http://schemas.microsoft.com/office/drawing/2014/main" id="{75C80E17-C610-2E43-8A89-C54156A57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6A34D-647C-0C4E-9AE3-6E43C82960B4}"/>
              </a:ext>
            </a:extLst>
          </p:cNvPr>
          <p:cNvSpPr>
            <a:spLocks noGrp="1"/>
          </p:cNvSpPr>
          <p:nvPr>
            <p:ph type="sldNum" sz="quarter" idx="12"/>
          </p:nvPr>
        </p:nvSpPr>
        <p:spPr/>
        <p:txBody>
          <a:bodyPr/>
          <a:lstStyle/>
          <a:p>
            <a:fld id="{099101B2-AD84-9540-B402-DEC8F7A63539}" type="slidenum">
              <a:rPr lang="en-US" smtClean="0"/>
              <a:t>‹#›</a:t>
            </a:fld>
            <a:endParaRPr lang="en-US"/>
          </a:p>
        </p:txBody>
      </p:sp>
    </p:spTree>
    <p:extLst>
      <p:ext uri="{BB962C8B-B14F-4D97-AF65-F5344CB8AC3E}">
        <p14:creationId xmlns:p14="http://schemas.microsoft.com/office/powerpoint/2010/main" val="3349843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3D3A42-209C-9A44-A2FA-D614858EB9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3497EE-A6DD-404F-8B50-0162A69102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071A3-53F6-9144-BA3E-87E4B26A8DF2}"/>
              </a:ext>
            </a:extLst>
          </p:cNvPr>
          <p:cNvSpPr>
            <a:spLocks noGrp="1"/>
          </p:cNvSpPr>
          <p:nvPr>
            <p:ph type="dt" sz="half" idx="10"/>
          </p:nvPr>
        </p:nvSpPr>
        <p:spPr/>
        <p:txBody>
          <a:bodyPr/>
          <a:lstStyle/>
          <a:p>
            <a:fld id="{EEE472AB-C8DC-C843-9EAD-997B69564B79}" type="datetimeFigureOut">
              <a:rPr lang="en-US" smtClean="0"/>
              <a:t>4/15/22</a:t>
            </a:fld>
            <a:endParaRPr lang="en-US"/>
          </a:p>
        </p:txBody>
      </p:sp>
      <p:sp>
        <p:nvSpPr>
          <p:cNvPr id="5" name="Footer Placeholder 4">
            <a:extLst>
              <a:ext uri="{FF2B5EF4-FFF2-40B4-BE49-F238E27FC236}">
                <a16:creationId xmlns:a16="http://schemas.microsoft.com/office/drawing/2014/main" id="{4097E72B-D5A6-FF41-A707-5A5BF234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EFCE9-FF1E-C347-9940-1053907491EF}"/>
              </a:ext>
            </a:extLst>
          </p:cNvPr>
          <p:cNvSpPr>
            <a:spLocks noGrp="1"/>
          </p:cNvSpPr>
          <p:nvPr>
            <p:ph type="sldNum" sz="quarter" idx="12"/>
          </p:nvPr>
        </p:nvSpPr>
        <p:spPr/>
        <p:txBody>
          <a:bodyPr/>
          <a:lstStyle/>
          <a:p>
            <a:fld id="{099101B2-AD84-9540-B402-DEC8F7A63539}" type="slidenum">
              <a:rPr lang="en-US" smtClean="0"/>
              <a:t>‹#›</a:t>
            </a:fld>
            <a:endParaRPr lang="en-US"/>
          </a:p>
        </p:txBody>
      </p:sp>
    </p:spTree>
    <p:extLst>
      <p:ext uri="{BB962C8B-B14F-4D97-AF65-F5344CB8AC3E}">
        <p14:creationId xmlns:p14="http://schemas.microsoft.com/office/powerpoint/2010/main" val="1795865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99D5B-0109-CA41-961D-E74379E452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D0AD73-B01F-4947-85C1-D0F11DB6AA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0C800C-3BFC-DE43-B2F0-8C5059F11AF6}"/>
              </a:ext>
            </a:extLst>
          </p:cNvPr>
          <p:cNvSpPr>
            <a:spLocks noGrp="1"/>
          </p:cNvSpPr>
          <p:nvPr>
            <p:ph type="dt" sz="half" idx="10"/>
          </p:nvPr>
        </p:nvSpPr>
        <p:spPr/>
        <p:txBody>
          <a:bodyPr/>
          <a:lstStyle/>
          <a:p>
            <a:fld id="{EEE472AB-C8DC-C843-9EAD-997B69564B79}" type="datetimeFigureOut">
              <a:rPr lang="en-US" smtClean="0"/>
              <a:t>4/15/22</a:t>
            </a:fld>
            <a:endParaRPr lang="en-US"/>
          </a:p>
        </p:txBody>
      </p:sp>
      <p:sp>
        <p:nvSpPr>
          <p:cNvPr id="5" name="Footer Placeholder 4">
            <a:extLst>
              <a:ext uri="{FF2B5EF4-FFF2-40B4-BE49-F238E27FC236}">
                <a16:creationId xmlns:a16="http://schemas.microsoft.com/office/drawing/2014/main" id="{868F6466-75E9-9448-8D68-613E92BEF6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C83CA6-550D-5B4F-AF32-AF5A658AB8BA}"/>
              </a:ext>
            </a:extLst>
          </p:cNvPr>
          <p:cNvSpPr>
            <a:spLocks noGrp="1"/>
          </p:cNvSpPr>
          <p:nvPr>
            <p:ph type="sldNum" sz="quarter" idx="12"/>
          </p:nvPr>
        </p:nvSpPr>
        <p:spPr/>
        <p:txBody>
          <a:bodyPr/>
          <a:lstStyle/>
          <a:p>
            <a:fld id="{099101B2-AD84-9540-B402-DEC8F7A63539}" type="slidenum">
              <a:rPr lang="en-US" smtClean="0"/>
              <a:t>‹#›</a:t>
            </a:fld>
            <a:endParaRPr lang="en-US"/>
          </a:p>
        </p:txBody>
      </p:sp>
    </p:spTree>
    <p:extLst>
      <p:ext uri="{BB962C8B-B14F-4D97-AF65-F5344CB8AC3E}">
        <p14:creationId xmlns:p14="http://schemas.microsoft.com/office/powerpoint/2010/main" val="3408855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61320-05BD-8849-8EF2-676761ED0D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C75A15-0BA6-1045-A601-B123BD3D25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A20C2F-54C6-AF44-BE80-417FBC16AEC4}"/>
              </a:ext>
            </a:extLst>
          </p:cNvPr>
          <p:cNvSpPr>
            <a:spLocks noGrp="1"/>
          </p:cNvSpPr>
          <p:nvPr>
            <p:ph type="dt" sz="half" idx="10"/>
          </p:nvPr>
        </p:nvSpPr>
        <p:spPr/>
        <p:txBody>
          <a:bodyPr/>
          <a:lstStyle/>
          <a:p>
            <a:fld id="{EEE472AB-C8DC-C843-9EAD-997B69564B79}" type="datetimeFigureOut">
              <a:rPr lang="en-US" smtClean="0"/>
              <a:t>4/15/22</a:t>
            </a:fld>
            <a:endParaRPr lang="en-US"/>
          </a:p>
        </p:txBody>
      </p:sp>
      <p:sp>
        <p:nvSpPr>
          <p:cNvPr id="5" name="Footer Placeholder 4">
            <a:extLst>
              <a:ext uri="{FF2B5EF4-FFF2-40B4-BE49-F238E27FC236}">
                <a16:creationId xmlns:a16="http://schemas.microsoft.com/office/drawing/2014/main" id="{5203DDD7-177B-214A-9594-8521BA02FB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CF67AC-5837-BA4A-B0A8-172D9AFB7F26}"/>
              </a:ext>
            </a:extLst>
          </p:cNvPr>
          <p:cNvSpPr>
            <a:spLocks noGrp="1"/>
          </p:cNvSpPr>
          <p:nvPr>
            <p:ph type="sldNum" sz="quarter" idx="12"/>
          </p:nvPr>
        </p:nvSpPr>
        <p:spPr/>
        <p:txBody>
          <a:bodyPr/>
          <a:lstStyle/>
          <a:p>
            <a:fld id="{099101B2-AD84-9540-B402-DEC8F7A63539}" type="slidenum">
              <a:rPr lang="en-US" smtClean="0"/>
              <a:t>‹#›</a:t>
            </a:fld>
            <a:endParaRPr lang="en-US"/>
          </a:p>
        </p:txBody>
      </p:sp>
    </p:spTree>
    <p:extLst>
      <p:ext uri="{BB962C8B-B14F-4D97-AF65-F5344CB8AC3E}">
        <p14:creationId xmlns:p14="http://schemas.microsoft.com/office/powerpoint/2010/main" val="3503547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4579A-1588-B341-9FAD-1C2F619E24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75672B-B415-FA4F-B41C-DEE4032BB4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1E1088-635B-1A44-A77A-B3C1DC9A84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6C52CA-5011-5447-A834-DCD5047D7C09}"/>
              </a:ext>
            </a:extLst>
          </p:cNvPr>
          <p:cNvSpPr>
            <a:spLocks noGrp="1"/>
          </p:cNvSpPr>
          <p:nvPr>
            <p:ph type="dt" sz="half" idx="10"/>
          </p:nvPr>
        </p:nvSpPr>
        <p:spPr/>
        <p:txBody>
          <a:bodyPr/>
          <a:lstStyle/>
          <a:p>
            <a:fld id="{EEE472AB-C8DC-C843-9EAD-997B69564B79}" type="datetimeFigureOut">
              <a:rPr lang="en-US" smtClean="0"/>
              <a:t>4/15/22</a:t>
            </a:fld>
            <a:endParaRPr lang="en-US"/>
          </a:p>
        </p:txBody>
      </p:sp>
      <p:sp>
        <p:nvSpPr>
          <p:cNvPr id="6" name="Footer Placeholder 5">
            <a:extLst>
              <a:ext uri="{FF2B5EF4-FFF2-40B4-BE49-F238E27FC236}">
                <a16:creationId xmlns:a16="http://schemas.microsoft.com/office/drawing/2014/main" id="{86BEE9A4-A59F-9E4C-8DFF-C95A46093D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2BA472-A4BC-0A44-AD8D-2D2867556625}"/>
              </a:ext>
            </a:extLst>
          </p:cNvPr>
          <p:cNvSpPr>
            <a:spLocks noGrp="1"/>
          </p:cNvSpPr>
          <p:nvPr>
            <p:ph type="sldNum" sz="quarter" idx="12"/>
          </p:nvPr>
        </p:nvSpPr>
        <p:spPr/>
        <p:txBody>
          <a:bodyPr/>
          <a:lstStyle/>
          <a:p>
            <a:fld id="{099101B2-AD84-9540-B402-DEC8F7A63539}" type="slidenum">
              <a:rPr lang="en-US" smtClean="0"/>
              <a:t>‹#›</a:t>
            </a:fld>
            <a:endParaRPr lang="en-US"/>
          </a:p>
        </p:txBody>
      </p:sp>
    </p:spTree>
    <p:extLst>
      <p:ext uri="{BB962C8B-B14F-4D97-AF65-F5344CB8AC3E}">
        <p14:creationId xmlns:p14="http://schemas.microsoft.com/office/powerpoint/2010/main" val="1316519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75E77-7539-2B4D-A697-F72D1447FB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303CE4-BB85-5A4E-878F-DF5A7D02DE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02EB7D-B9BE-6545-8701-17CA37C2AE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27909D-0B99-3549-8FD8-F9F047D26B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C60AF6-5A53-6B4A-B0CF-68C8BE85E8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658568-5741-3F45-8F8F-2426C9E20BAA}"/>
              </a:ext>
            </a:extLst>
          </p:cNvPr>
          <p:cNvSpPr>
            <a:spLocks noGrp="1"/>
          </p:cNvSpPr>
          <p:nvPr>
            <p:ph type="dt" sz="half" idx="10"/>
          </p:nvPr>
        </p:nvSpPr>
        <p:spPr/>
        <p:txBody>
          <a:bodyPr/>
          <a:lstStyle/>
          <a:p>
            <a:fld id="{EEE472AB-C8DC-C843-9EAD-997B69564B79}" type="datetimeFigureOut">
              <a:rPr lang="en-US" smtClean="0"/>
              <a:t>4/15/22</a:t>
            </a:fld>
            <a:endParaRPr lang="en-US"/>
          </a:p>
        </p:txBody>
      </p:sp>
      <p:sp>
        <p:nvSpPr>
          <p:cNvPr id="8" name="Footer Placeholder 7">
            <a:extLst>
              <a:ext uri="{FF2B5EF4-FFF2-40B4-BE49-F238E27FC236}">
                <a16:creationId xmlns:a16="http://schemas.microsoft.com/office/drawing/2014/main" id="{948ED64D-0803-EC40-803E-9762F46260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EB028A-F07D-934B-A8A4-F3B1D56C2A22}"/>
              </a:ext>
            </a:extLst>
          </p:cNvPr>
          <p:cNvSpPr>
            <a:spLocks noGrp="1"/>
          </p:cNvSpPr>
          <p:nvPr>
            <p:ph type="sldNum" sz="quarter" idx="12"/>
          </p:nvPr>
        </p:nvSpPr>
        <p:spPr/>
        <p:txBody>
          <a:bodyPr/>
          <a:lstStyle/>
          <a:p>
            <a:fld id="{099101B2-AD84-9540-B402-DEC8F7A63539}" type="slidenum">
              <a:rPr lang="en-US" smtClean="0"/>
              <a:t>‹#›</a:t>
            </a:fld>
            <a:endParaRPr lang="en-US"/>
          </a:p>
        </p:txBody>
      </p:sp>
    </p:spTree>
    <p:extLst>
      <p:ext uri="{BB962C8B-B14F-4D97-AF65-F5344CB8AC3E}">
        <p14:creationId xmlns:p14="http://schemas.microsoft.com/office/powerpoint/2010/main" val="1211759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4878A-7CA2-A146-BABE-ED8D83DC86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21CA36-85C1-FB49-86D4-ECD3F9761478}"/>
              </a:ext>
            </a:extLst>
          </p:cNvPr>
          <p:cNvSpPr>
            <a:spLocks noGrp="1"/>
          </p:cNvSpPr>
          <p:nvPr>
            <p:ph type="dt" sz="half" idx="10"/>
          </p:nvPr>
        </p:nvSpPr>
        <p:spPr/>
        <p:txBody>
          <a:bodyPr/>
          <a:lstStyle/>
          <a:p>
            <a:fld id="{EEE472AB-C8DC-C843-9EAD-997B69564B79}" type="datetimeFigureOut">
              <a:rPr lang="en-US" smtClean="0"/>
              <a:t>4/15/22</a:t>
            </a:fld>
            <a:endParaRPr lang="en-US"/>
          </a:p>
        </p:txBody>
      </p:sp>
      <p:sp>
        <p:nvSpPr>
          <p:cNvPr id="4" name="Footer Placeholder 3">
            <a:extLst>
              <a:ext uri="{FF2B5EF4-FFF2-40B4-BE49-F238E27FC236}">
                <a16:creationId xmlns:a16="http://schemas.microsoft.com/office/drawing/2014/main" id="{34BBCC43-A92E-F540-B61A-105AF19593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201497-CE2C-B34A-A8F6-21AA38432EA3}"/>
              </a:ext>
            </a:extLst>
          </p:cNvPr>
          <p:cNvSpPr>
            <a:spLocks noGrp="1"/>
          </p:cNvSpPr>
          <p:nvPr>
            <p:ph type="sldNum" sz="quarter" idx="12"/>
          </p:nvPr>
        </p:nvSpPr>
        <p:spPr/>
        <p:txBody>
          <a:bodyPr/>
          <a:lstStyle/>
          <a:p>
            <a:fld id="{099101B2-AD84-9540-B402-DEC8F7A63539}" type="slidenum">
              <a:rPr lang="en-US" smtClean="0"/>
              <a:t>‹#›</a:t>
            </a:fld>
            <a:endParaRPr lang="en-US"/>
          </a:p>
        </p:txBody>
      </p:sp>
    </p:spTree>
    <p:extLst>
      <p:ext uri="{BB962C8B-B14F-4D97-AF65-F5344CB8AC3E}">
        <p14:creationId xmlns:p14="http://schemas.microsoft.com/office/powerpoint/2010/main" val="1131269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7FF18-E8C3-4B47-92B7-6AAC96D76295}"/>
              </a:ext>
            </a:extLst>
          </p:cNvPr>
          <p:cNvSpPr>
            <a:spLocks noGrp="1"/>
          </p:cNvSpPr>
          <p:nvPr>
            <p:ph type="dt" sz="half" idx="10"/>
          </p:nvPr>
        </p:nvSpPr>
        <p:spPr/>
        <p:txBody>
          <a:bodyPr/>
          <a:lstStyle/>
          <a:p>
            <a:fld id="{EEE472AB-C8DC-C843-9EAD-997B69564B79}" type="datetimeFigureOut">
              <a:rPr lang="en-US" smtClean="0"/>
              <a:t>4/15/22</a:t>
            </a:fld>
            <a:endParaRPr lang="en-US"/>
          </a:p>
        </p:txBody>
      </p:sp>
      <p:sp>
        <p:nvSpPr>
          <p:cNvPr id="3" name="Footer Placeholder 2">
            <a:extLst>
              <a:ext uri="{FF2B5EF4-FFF2-40B4-BE49-F238E27FC236}">
                <a16:creationId xmlns:a16="http://schemas.microsoft.com/office/drawing/2014/main" id="{21CCAFAE-DB67-8645-90C4-6A4FB25355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1852AB-F973-B64D-BAE8-BB5D08B662F2}"/>
              </a:ext>
            </a:extLst>
          </p:cNvPr>
          <p:cNvSpPr>
            <a:spLocks noGrp="1"/>
          </p:cNvSpPr>
          <p:nvPr>
            <p:ph type="sldNum" sz="quarter" idx="12"/>
          </p:nvPr>
        </p:nvSpPr>
        <p:spPr/>
        <p:txBody>
          <a:bodyPr/>
          <a:lstStyle/>
          <a:p>
            <a:fld id="{099101B2-AD84-9540-B402-DEC8F7A63539}" type="slidenum">
              <a:rPr lang="en-US" smtClean="0"/>
              <a:t>‹#›</a:t>
            </a:fld>
            <a:endParaRPr lang="en-US"/>
          </a:p>
        </p:txBody>
      </p:sp>
    </p:spTree>
    <p:extLst>
      <p:ext uri="{BB962C8B-B14F-4D97-AF65-F5344CB8AC3E}">
        <p14:creationId xmlns:p14="http://schemas.microsoft.com/office/powerpoint/2010/main" val="2183686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14BF2-7F7F-D94C-8994-FA1387CDD0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5DD74D-6CE0-294A-95B0-C793B18DE3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A4DE82-DAE2-0544-912E-63D91C6EF6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1F1275-6F3B-3142-B410-2CEB6402FA34}"/>
              </a:ext>
            </a:extLst>
          </p:cNvPr>
          <p:cNvSpPr>
            <a:spLocks noGrp="1"/>
          </p:cNvSpPr>
          <p:nvPr>
            <p:ph type="dt" sz="half" idx="10"/>
          </p:nvPr>
        </p:nvSpPr>
        <p:spPr/>
        <p:txBody>
          <a:bodyPr/>
          <a:lstStyle/>
          <a:p>
            <a:fld id="{EEE472AB-C8DC-C843-9EAD-997B69564B79}" type="datetimeFigureOut">
              <a:rPr lang="en-US" smtClean="0"/>
              <a:t>4/15/22</a:t>
            </a:fld>
            <a:endParaRPr lang="en-US"/>
          </a:p>
        </p:txBody>
      </p:sp>
      <p:sp>
        <p:nvSpPr>
          <p:cNvPr id="6" name="Footer Placeholder 5">
            <a:extLst>
              <a:ext uri="{FF2B5EF4-FFF2-40B4-BE49-F238E27FC236}">
                <a16:creationId xmlns:a16="http://schemas.microsoft.com/office/drawing/2014/main" id="{D62A717C-EB68-584D-AD80-E02B22E88A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517652-8A01-2741-9D3A-B90199F1332D}"/>
              </a:ext>
            </a:extLst>
          </p:cNvPr>
          <p:cNvSpPr>
            <a:spLocks noGrp="1"/>
          </p:cNvSpPr>
          <p:nvPr>
            <p:ph type="sldNum" sz="quarter" idx="12"/>
          </p:nvPr>
        </p:nvSpPr>
        <p:spPr/>
        <p:txBody>
          <a:bodyPr/>
          <a:lstStyle/>
          <a:p>
            <a:fld id="{099101B2-AD84-9540-B402-DEC8F7A63539}" type="slidenum">
              <a:rPr lang="en-US" smtClean="0"/>
              <a:t>‹#›</a:t>
            </a:fld>
            <a:endParaRPr lang="en-US"/>
          </a:p>
        </p:txBody>
      </p:sp>
    </p:spTree>
    <p:extLst>
      <p:ext uri="{BB962C8B-B14F-4D97-AF65-F5344CB8AC3E}">
        <p14:creationId xmlns:p14="http://schemas.microsoft.com/office/powerpoint/2010/main" val="2948401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3EE36-E486-9C4D-9C4F-0C7CE27E7F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DB91B2-8C12-F047-9639-84EC350CB2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D8930D-B312-994E-A5D3-98068706EC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F4EDD2-20F5-7D40-9475-3A52419065F3}"/>
              </a:ext>
            </a:extLst>
          </p:cNvPr>
          <p:cNvSpPr>
            <a:spLocks noGrp="1"/>
          </p:cNvSpPr>
          <p:nvPr>
            <p:ph type="dt" sz="half" idx="10"/>
          </p:nvPr>
        </p:nvSpPr>
        <p:spPr/>
        <p:txBody>
          <a:bodyPr/>
          <a:lstStyle/>
          <a:p>
            <a:fld id="{EEE472AB-C8DC-C843-9EAD-997B69564B79}" type="datetimeFigureOut">
              <a:rPr lang="en-US" smtClean="0"/>
              <a:t>4/15/22</a:t>
            </a:fld>
            <a:endParaRPr lang="en-US"/>
          </a:p>
        </p:txBody>
      </p:sp>
      <p:sp>
        <p:nvSpPr>
          <p:cNvPr id="6" name="Footer Placeholder 5">
            <a:extLst>
              <a:ext uri="{FF2B5EF4-FFF2-40B4-BE49-F238E27FC236}">
                <a16:creationId xmlns:a16="http://schemas.microsoft.com/office/drawing/2014/main" id="{4C660C1C-FB61-0045-95F4-D0028E39E6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A2C105-52AA-F747-A3E9-51F1CF6DE5A7}"/>
              </a:ext>
            </a:extLst>
          </p:cNvPr>
          <p:cNvSpPr>
            <a:spLocks noGrp="1"/>
          </p:cNvSpPr>
          <p:nvPr>
            <p:ph type="sldNum" sz="quarter" idx="12"/>
          </p:nvPr>
        </p:nvSpPr>
        <p:spPr/>
        <p:txBody>
          <a:bodyPr/>
          <a:lstStyle/>
          <a:p>
            <a:fld id="{099101B2-AD84-9540-B402-DEC8F7A63539}" type="slidenum">
              <a:rPr lang="en-US" smtClean="0"/>
              <a:t>‹#›</a:t>
            </a:fld>
            <a:endParaRPr lang="en-US"/>
          </a:p>
        </p:txBody>
      </p:sp>
    </p:spTree>
    <p:extLst>
      <p:ext uri="{BB962C8B-B14F-4D97-AF65-F5344CB8AC3E}">
        <p14:creationId xmlns:p14="http://schemas.microsoft.com/office/powerpoint/2010/main" val="417149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3B47AF-4D75-2D4B-BD96-9B9659B823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CCB293-176A-9543-996C-48D37AC8F7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44C4AB-3E15-054F-ADBA-60E3F7D2BE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472AB-C8DC-C843-9EAD-997B69564B79}" type="datetimeFigureOut">
              <a:rPr lang="en-US" smtClean="0"/>
              <a:t>4/15/22</a:t>
            </a:fld>
            <a:endParaRPr lang="en-US"/>
          </a:p>
        </p:txBody>
      </p:sp>
      <p:sp>
        <p:nvSpPr>
          <p:cNvPr id="5" name="Footer Placeholder 4">
            <a:extLst>
              <a:ext uri="{FF2B5EF4-FFF2-40B4-BE49-F238E27FC236}">
                <a16:creationId xmlns:a16="http://schemas.microsoft.com/office/drawing/2014/main" id="{482F7FBE-C42B-B14F-B88E-88BBC86B71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934AE5-A3B2-D44B-97E3-3FE81770E6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9101B2-AD84-9540-B402-DEC8F7A63539}" type="slidenum">
              <a:rPr lang="en-US" smtClean="0"/>
              <a:t>‹#›</a:t>
            </a:fld>
            <a:endParaRPr lang="en-US"/>
          </a:p>
        </p:txBody>
      </p:sp>
    </p:spTree>
    <p:extLst>
      <p:ext uri="{BB962C8B-B14F-4D97-AF65-F5344CB8AC3E}">
        <p14:creationId xmlns:p14="http://schemas.microsoft.com/office/powerpoint/2010/main" val="2428364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diagramLayout" Target="../diagrams/layout2.xml"/><Relationship Id="rId7" Type="http://schemas.openxmlformats.org/officeDocument/2006/relationships/image" Target="../media/image2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microsoft.com/office/2007/relationships/hdphoto" Target="../media/hdphoto11.wdp"/><Relationship Id="rId4" Type="http://schemas.openxmlformats.org/officeDocument/2006/relationships/diagramQuickStyle" Target="../diagrams/quickStyle2.xm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007/s00737-013-0357-8" TargetMode="External"/><Relationship Id="rId2" Type="http://schemas.openxmlformats.org/officeDocument/2006/relationships/hyperlink" Target="https://doi-org.radford.idm.oclc.org/10.1111/j.1741-3737.2000.0016" TargetMode="External"/><Relationship Id="rId1" Type="http://schemas.openxmlformats.org/officeDocument/2006/relationships/slideLayout" Target="../slideLayouts/slideLayout2.xml"/><Relationship Id="rId6" Type="http://schemas.openxmlformats.org/officeDocument/2006/relationships/hyperlink" Target="https://doi-org.radford.idm.oclc.org/10.1007/s10615-015-0560-3" TargetMode="External"/><Relationship Id="rId5" Type="http://schemas.openxmlformats.org/officeDocument/2006/relationships/hyperlink" Target="https://www.adoptionchoicesoftexas.org/what-happens-when-adoption-fails/" TargetMode="External"/><Relationship Id="rId4" Type="http://schemas.openxmlformats.org/officeDocument/2006/relationships/hyperlink" Target="https://doi-org.radford.idm.oclc.org/10.1080/14616734.2015.103731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8.wdp"/><Relationship Id="rId3" Type="http://schemas.openxmlformats.org/officeDocument/2006/relationships/image" Target="../media/image7.png"/><Relationship Id="rId7" Type="http://schemas.openxmlformats.org/officeDocument/2006/relationships/image" Target="../media/image9.png"/><Relationship Id="rId12" Type="http://schemas.microsoft.com/office/2007/relationships/hdphoto" Target="../media/hdphoto7.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6.wdp"/><Relationship Id="rId5" Type="http://schemas.microsoft.com/office/2007/relationships/hdphoto" Target="../media/hdphoto1.wdp"/><Relationship Id="rId10" Type="http://schemas.microsoft.com/office/2007/relationships/hdphoto" Target="../media/hdphoto5.wdp"/><Relationship Id="rId4" Type="http://schemas.openxmlformats.org/officeDocument/2006/relationships/image" Target="../media/image8.png"/><Relationship Id="rId9" Type="http://schemas.microsoft.com/office/2007/relationships/hdphoto" Target="../media/hdphoto4.wdp"/><Relationship Id="rId14" Type="http://schemas.microsoft.com/office/2007/relationships/hdphoto" Target="../media/hdphoto9.wdp"/></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DBE11CC9-0390-3140-94A6-CB4DFD7F14E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49045" y="1472476"/>
            <a:ext cx="3789988" cy="3789988"/>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AB8B8498-A488-40AF-99EB-F622ED9AD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F033D07-FE42-4E5C-A00A-FFE1D42C0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30B68A1-E3BB-6E45-8B14-DFBFCCF3988D}"/>
              </a:ext>
            </a:extLst>
          </p:cNvPr>
          <p:cNvSpPr>
            <a:spLocks noGrp="1"/>
          </p:cNvSpPr>
          <p:nvPr>
            <p:ph type="ctrTitle"/>
          </p:nvPr>
        </p:nvSpPr>
        <p:spPr>
          <a:xfrm>
            <a:off x="804672" y="877824"/>
            <a:ext cx="5294376" cy="3072384"/>
          </a:xfrm>
        </p:spPr>
        <p:txBody>
          <a:bodyPr anchor="b">
            <a:normAutofit fontScale="90000"/>
          </a:bodyPr>
          <a:lstStyle/>
          <a:p>
            <a:pPr algn="l"/>
            <a:r>
              <a:rPr lang="en-US" sz="5000" dirty="0"/>
              <a:t>The Effects of Maternal Separation on Oxytocin Expression in Rats  </a:t>
            </a:r>
          </a:p>
        </p:txBody>
      </p:sp>
      <p:sp>
        <p:nvSpPr>
          <p:cNvPr id="3" name="Subtitle 2">
            <a:extLst>
              <a:ext uri="{FF2B5EF4-FFF2-40B4-BE49-F238E27FC236}">
                <a16:creationId xmlns:a16="http://schemas.microsoft.com/office/drawing/2014/main" id="{FE654135-8FA4-6A4C-ADCD-41A07E1FD511}"/>
              </a:ext>
            </a:extLst>
          </p:cNvPr>
          <p:cNvSpPr>
            <a:spLocks noGrp="1"/>
          </p:cNvSpPr>
          <p:nvPr>
            <p:ph type="subTitle" idx="1"/>
          </p:nvPr>
        </p:nvSpPr>
        <p:spPr>
          <a:xfrm>
            <a:off x="804672" y="4096512"/>
            <a:ext cx="4167376" cy="1155525"/>
          </a:xfrm>
        </p:spPr>
        <p:txBody>
          <a:bodyPr anchor="t">
            <a:normAutofit/>
          </a:bodyPr>
          <a:lstStyle/>
          <a:p>
            <a:pPr algn="l"/>
            <a:r>
              <a:rPr lang="en-US" sz="2000"/>
              <a:t>Lauren Seedlock &amp; Dayna Hayes</a:t>
            </a:r>
          </a:p>
        </p:txBody>
      </p:sp>
    </p:spTree>
    <p:extLst>
      <p:ext uri="{BB962C8B-B14F-4D97-AF65-F5344CB8AC3E}">
        <p14:creationId xmlns:p14="http://schemas.microsoft.com/office/powerpoint/2010/main" val="46428447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0303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8FEC6-4A51-1548-952B-2E86138DCC1A}"/>
              </a:ext>
            </a:extLst>
          </p:cNvPr>
          <p:cNvSpPr>
            <a:spLocks noGrp="1"/>
          </p:cNvSpPr>
          <p:nvPr>
            <p:ph type="title"/>
          </p:nvPr>
        </p:nvSpPr>
        <p:spPr>
          <a:xfrm>
            <a:off x="0" y="365125"/>
            <a:ext cx="12192000" cy="1325563"/>
          </a:xfrm>
          <a:solidFill>
            <a:srgbClr val="EFA6EA"/>
          </a:solidFill>
        </p:spPr>
        <p:txBody>
          <a:bodyPr/>
          <a:lstStyle/>
          <a:p>
            <a:pPr algn="ctr"/>
            <a:r>
              <a:rPr lang="en-US" dirty="0"/>
              <a:t>	Conclusion</a:t>
            </a:r>
          </a:p>
        </p:txBody>
      </p:sp>
      <p:graphicFrame>
        <p:nvGraphicFramePr>
          <p:cNvPr id="3" name="Content Placeholder 2">
            <a:extLst>
              <a:ext uri="{FF2B5EF4-FFF2-40B4-BE49-F238E27FC236}">
                <a16:creationId xmlns:a16="http://schemas.microsoft.com/office/drawing/2014/main" id="{D608E26B-E84A-894A-97B2-AC36B2A0E86B}"/>
              </a:ext>
            </a:extLst>
          </p:cNvPr>
          <p:cNvGraphicFramePr>
            <a:graphicFrameLocks noGrp="1"/>
          </p:cNvGraphicFramePr>
          <p:nvPr>
            <p:ph idx="1"/>
            <p:extLst>
              <p:ext uri="{D42A27DB-BD31-4B8C-83A1-F6EECF244321}">
                <p14:modId xmlns:p14="http://schemas.microsoft.com/office/powerpoint/2010/main" val="3307295199"/>
              </p:ext>
            </p:extLst>
          </p:nvPr>
        </p:nvGraphicFramePr>
        <p:xfrm>
          <a:off x="287383" y="1825625"/>
          <a:ext cx="7628708" cy="466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Rat moms' behavior reflected in their babies' brains | Science News">
            <a:extLst>
              <a:ext uri="{FF2B5EF4-FFF2-40B4-BE49-F238E27FC236}">
                <a16:creationId xmlns:a16="http://schemas.microsoft.com/office/drawing/2014/main" id="{BFB11FAF-7243-2540-9C8C-D869F45FC68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174" b="93261" l="10000" r="90000">
                        <a14:foregroundMark x1="43953" y1="93261" x2="43953" y2="93261"/>
                        <a14:foregroundMark x1="56744" y1="7174" x2="56744" y2="7174"/>
                      </a14:backgroundRemoval>
                    </a14:imgEffect>
                  </a14:imgLayer>
                </a14:imgProps>
              </a:ext>
              <a:ext uri="{28A0092B-C50C-407E-A947-70E740481C1C}">
                <a14:useLocalDpi xmlns:a14="http://schemas.microsoft.com/office/drawing/2010/main" val="0"/>
              </a:ext>
            </a:extLst>
          </a:blip>
          <a:srcRect/>
          <a:stretch>
            <a:fillRect/>
          </a:stretch>
        </p:blipFill>
        <p:spPr bwMode="auto">
          <a:xfrm>
            <a:off x="7250096" y="1690688"/>
            <a:ext cx="4941904" cy="26433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alities Of Being A Twin Mom No One Ever Told Me (But I Wish Someone Did)  - Twiniversity">
            <a:extLst>
              <a:ext uri="{FF2B5EF4-FFF2-40B4-BE49-F238E27FC236}">
                <a16:creationId xmlns:a16="http://schemas.microsoft.com/office/drawing/2014/main" id="{3B1A7A10-D856-E24D-8438-28B904A9C62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2000" b="96889" l="8571" r="90000">
                        <a14:foregroundMark x1="37286" y1="51778" x2="37286" y2="51778"/>
                        <a14:foregroundMark x1="36857" y1="46444" x2="36857" y2="46444"/>
                        <a14:foregroundMark x1="29286" y1="32889" x2="29286" y2="32889"/>
                        <a14:foregroundMark x1="20857" y1="35778" x2="20857" y2="35778"/>
                        <a14:foregroundMark x1="26286" y1="32000" x2="26286" y2="32000"/>
                        <a14:foregroundMark x1="18857" y1="35778" x2="18857" y2="35778"/>
                        <a14:foregroundMark x1="14571" y1="54000" x2="14571" y2="54000"/>
                        <a14:foregroundMark x1="14429" y1="64000" x2="14429" y2="64000"/>
                        <a14:foregroundMark x1="9857" y1="75778" x2="9857" y2="75778"/>
                        <a14:foregroundMark x1="10571" y1="84000" x2="10571" y2="84000"/>
                        <a14:foregroundMark x1="11714" y1="62667" x2="11714" y2="62667"/>
                        <a14:foregroundMark x1="57286" y1="8444" x2="57286" y2="8444"/>
                        <a14:foregroundMark x1="16571" y1="42000" x2="16571" y2="42000"/>
                        <a14:foregroundMark x1="55143" y1="2222" x2="55143" y2="2222"/>
                        <a14:foregroundMark x1="31857" y1="37111" x2="31857" y2="37111"/>
                        <a14:foregroundMark x1="22143" y1="35333" x2="22143" y2="35333"/>
                        <a14:foregroundMark x1="13429" y1="60222" x2="13429" y2="60222"/>
                        <a14:foregroundMark x1="12429" y1="73111" x2="12429" y2="73111"/>
                        <a14:foregroundMark x1="17571" y1="93556" x2="17571" y2="93556"/>
                        <a14:foregroundMark x1="49000" y1="84444" x2="49000" y2="84444"/>
                        <a14:foregroundMark x1="58429" y1="93333" x2="58429" y2="93333"/>
                        <a14:foregroundMark x1="64857" y1="89111" x2="64857" y2="89111"/>
                        <a14:foregroundMark x1="73714" y1="90667" x2="63571" y2="95111"/>
                        <a14:foregroundMark x1="63571" y1="95111" x2="57286" y2="94000"/>
                        <a14:foregroundMark x1="57286" y1="94000" x2="57000" y2="93111"/>
                        <a14:foregroundMark x1="9571" y1="67556" x2="12143" y2="60000"/>
                        <a14:foregroundMark x1="12143" y1="60000" x2="12571" y2="59333"/>
                        <a14:foregroundMark x1="19143" y1="98222" x2="40143" y2="98889"/>
                        <a14:foregroundMark x1="40143" y1="98889" x2="50286" y2="98444"/>
                        <a14:foregroundMark x1="50286" y1="98444" x2="55857" y2="95333"/>
                        <a14:foregroundMark x1="55857" y1="95333" x2="58143" y2="96889"/>
                        <a14:foregroundMark x1="8571" y1="84667" x2="9429" y2="92222"/>
                        <a14:foregroundMark x1="22714" y1="34667" x2="29000" y2="34222"/>
                        <a14:foregroundMark x1="29000" y1="34222" x2="33857" y2="39556"/>
                        <a14:foregroundMark x1="33857" y1="39556" x2="34571" y2="44889"/>
                      </a14:backgroundRemoval>
                    </a14:imgEffect>
                  </a14:imgLayer>
                </a14:imgProps>
              </a:ext>
              <a:ext uri="{28A0092B-C50C-407E-A947-70E740481C1C}">
                <a14:useLocalDpi xmlns:a14="http://schemas.microsoft.com/office/drawing/2010/main" val="0"/>
              </a:ext>
            </a:extLst>
          </a:blip>
          <a:srcRect/>
          <a:stretch>
            <a:fillRect/>
          </a:stretch>
        </p:blipFill>
        <p:spPr bwMode="auto">
          <a:xfrm>
            <a:off x="8706119" y="4072290"/>
            <a:ext cx="4172510" cy="268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289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65CDE2-194C-4A17-9E3C-017E8A8970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2AE495E-2AAF-4BC1-87A5-331009D82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68B37DF-5D72-3F4E-9EAF-58851F5EA04A}"/>
              </a:ext>
            </a:extLst>
          </p:cNvPr>
          <p:cNvSpPr>
            <a:spLocks noGrp="1"/>
          </p:cNvSpPr>
          <p:nvPr>
            <p:ph idx="1"/>
          </p:nvPr>
        </p:nvSpPr>
        <p:spPr>
          <a:xfrm>
            <a:off x="1019476" y="826324"/>
            <a:ext cx="10410524" cy="4126782"/>
          </a:xfrm>
        </p:spPr>
        <p:txBody>
          <a:bodyPr>
            <a:normAutofit/>
          </a:bodyPr>
          <a:lstStyle/>
          <a:p>
            <a:pPr marL="0" indent="0">
              <a:buNone/>
            </a:pPr>
            <a:r>
              <a:rPr lang="en-US" sz="4000" dirty="0">
                <a:solidFill>
                  <a:srgbClr val="FFFFFF"/>
                </a:solidFill>
              </a:rPr>
              <a:t>Special thanks to current Behavioral and Cognitive Neuroscience (BaCON) laboratory team members who have contributed to this project. Thank you to the Radford University Psychology Department for research support and the Radford University Honors College. </a:t>
            </a:r>
          </a:p>
        </p:txBody>
      </p:sp>
      <p:sp>
        <p:nvSpPr>
          <p:cNvPr id="4" name="TextBox 3">
            <a:extLst>
              <a:ext uri="{FF2B5EF4-FFF2-40B4-BE49-F238E27FC236}">
                <a16:creationId xmlns:a16="http://schemas.microsoft.com/office/drawing/2014/main" id="{BCC48CAB-641A-2E47-A8C8-2FD5185D4285}"/>
              </a:ext>
            </a:extLst>
          </p:cNvPr>
          <p:cNvSpPr txBox="1"/>
          <p:nvPr/>
        </p:nvSpPr>
        <p:spPr>
          <a:xfrm>
            <a:off x="1019476" y="4459003"/>
            <a:ext cx="10045700" cy="1446550"/>
          </a:xfrm>
          <a:prstGeom prst="rect">
            <a:avLst/>
          </a:prstGeom>
          <a:noFill/>
        </p:spPr>
        <p:txBody>
          <a:bodyPr wrap="square" rtlCol="0">
            <a:spAutoFit/>
          </a:bodyPr>
          <a:lstStyle/>
          <a:p>
            <a:pPr algn="ctr"/>
            <a:r>
              <a:rPr lang="en-US" sz="8800" dirty="0">
                <a:solidFill>
                  <a:srgbClr val="EFA6EA"/>
                </a:solidFill>
                <a:latin typeface="Desdemona" pitchFamily="82" charset="77"/>
              </a:rPr>
              <a:t>QUESTIONS?</a:t>
            </a:r>
          </a:p>
        </p:txBody>
      </p:sp>
    </p:spTree>
    <p:extLst>
      <p:ext uri="{BB962C8B-B14F-4D97-AF65-F5344CB8AC3E}">
        <p14:creationId xmlns:p14="http://schemas.microsoft.com/office/powerpoint/2010/main" val="222328460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0303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D80734-965C-4046-A396-42F7FB5C8DD7}"/>
              </a:ext>
            </a:extLst>
          </p:cNvPr>
          <p:cNvSpPr>
            <a:spLocks noGrp="1"/>
          </p:cNvSpPr>
          <p:nvPr>
            <p:ph idx="1"/>
          </p:nvPr>
        </p:nvSpPr>
        <p:spPr>
          <a:xfrm>
            <a:off x="838200" y="396240"/>
            <a:ext cx="10515600" cy="5780723"/>
          </a:xfrm>
        </p:spPr>
        <p:txBody>
          <a:bodyPr>
            <a:normAutofit fontScale="85000" lnSpcReduction="10000"/>
          </a:bodyPr>
          <a:lstStyle/>
          <a:p>
            <a:r>
              <a:rPr lang="en-US" dirty="0">
                <a:solidFill>
                  <a:schemeClr val="bg1"/>
                </a:solidFill>
              </a:rPr>
              <a:t>Woodward, L., Fergusson, D. M., &amp; Belsky, J. (2000). Timing of Parental Separation and Attachment to Parents in Adolescence: Results of a Prospective Study from Birth to Age 16. </a:t>
            </a:r>
            <a:r>
              <a:rPr lang="en-US" i="1" dirty="0">
                <a:solidFill>
                  <a:schemeClr val="bg1"/>
                </a:solidFill>
              </a:rPr>
              <a:t>Journal of Marriage &amp; Family</a:t>
            </a:r>
            <a:r>
              <a:rPr lang="en-US" dirty="0">
                <a:solidFill>
                  <a:schemeClr val="bg1"/>
                </a:solidFill>
              </a:rPr>
              <a:t>, </a:t>
            </a:r>
            <a:r>
              <a:rPr lang="en-US" i="1" dirty="0">
                <a:solidFill>
                  <a:schemeClr val="bg1"/>
                </a:solidFill>
              </a:rPr>
              <a:t>62</a:t>
            </a:r>
            <a:r>
              <a:rPr lang="en-US" dirty="0">
                <a:solidFill>
                  <a:schemeClr val="bg1"/>
                </a:solidFill>
              </a:rPr>
              <a:t>(1), 162. </a:t>
            </a:r>
            <a:r>
              <a:rPr lang="en-US" dirty="0">
                <a:solidFill>
                  <a:srgbClr val="0563C1"/>
                </a:solidFill>
                <a:hlinkClick r:id="rId2">
                  <a:extLst>
                    <a:ext uri="{A12FA001-AC4F-418D-AE19-62706E023703}">
                      <ahyp:hlinkClr xmlns:ahyp="http://schemas.microsoft.com/office/drawing/2018/hyperlinkcolor" val="tx"/>
                    </a:ext>
                  </a:extLst>
                </a:hlinkClick>
              </a:rPr>
              <a:t>https://doi-org.radford.idm.oclc.org/10.1111/j.</a:t>
            </a:r>
            <a:r>
              <a:rPr lang="en-US" dirty="0">
                <a:solidFill>
                  <a:schemeClr val="bg1"/>
                </a:solidFill>
                <a:hlinkClick r:id="rId2">
                  <a:extLst>
                    <a:ext uri="{A12FA001-AC4F-418D-AE19-62706E023703}">
                      <ahyp:hlinkClr xmlns:ahyp="http://schemas.microsoft.com/office/drawing/2018/hyperlinkcolor" val="tx"/>
                    </a:ext>
                  </a:extLst>
                </a:hlinkClick>
              </a:rPr>
              <a:t>1741-3737.2000.0016</a:t>
            </a:r>
            <a:endParaRPr lang="en-US" dirty="0">
              <a:solidFill>
                <a:schemeClr val="bg1"/>
              </a:solidFill>
            </a:endParaRPr>
          </a:p>
          <a:p>
            <a:r>
              <a:rPr lang="en-US" dirty="0">
                <a:solidFill>
                  <a:schemeClr val="bg1"/>
                </a:solidFill>
              </a:rPr>
              <a:t>Alhusen, J. L., Hayat, M. J., &amp; Gross, D. (2013). A longitudinal study of maternal attachment and infant developmental outcomes. </a:t>
            </a:r>
            <a:r>
              <a:rPr lang="en-US" i="1" dirty="0">
                <a:solidFill>
                  <a:schemeClr val="bg1"/>
                </a:solidFill>
              </a:rPr>
              <a:t>Archives of women's mental health</a:t>
            </a:r>
            <a:r>
              <a:rPr lang="en-US" dirty="0">
                <a:solidFill>
                  <a:schemeClr val="bg1"/>
                </a:solidFill>
              </a:rPr>
              <a:t>, </a:t>
            </a:r>
            <a:r>
              <a:rPr lang="en-US" i="1" dirty="0">
                <a:solidFill>
                  <a:schemeClr val="bg1"/>
                </a:solidFill>
              </a:rPr>
              <a:t>16</a:t>
            </a:r>
            <a:r>
              <a:rPr lang="en-US" dirty="0">
                <a:solidFill>
                  <a:schemeClr val="bg1"/>
                </a:solidFill>
              </a:rPr>
              <a:t>(6), 521–529. </a:t>
            </a:r>
            <a:r>
              <a:rPr lang="en-US" dirty="0">
                <a:solidFill>
                  <a:srgbClr val="0563C1"/>
                </a:solidFill>
                <a:hlinkClick r:id="rId3">
                  <a:extLst>
                    <a:ext uri="{A12FA001-AC4F-418D-AE19-62706E023703}">
                      <ahyp:hlinkClr xmlns:ahyp="http://schemas.microsoft.com/office/drawing/2018/hyperlinkcolor" val="tx"/>
                    </a:ext>
                  </a:extLst>
                </a:hlinkClick>
              </a:rPr>
              <a:t>https://doi.org/10.1007/</a:t>
            </a:r>
            <a:r>
              <a:rPr lang="en-US" dirty="0">
                <a:solidFill>
                  <a:schemeClr val="bg1"/>
                </a:solidFill>
                <a:hlinkClick r:id="rId3">
                  <a:extLst>
                    <a:ext uri="{A12FA001-AC4F-418D-AE19-62706E023703}">
                      <ahyp:hlinkClr xmlns:ahyp="http://schemas.microsoft.com/office/drawing/2018/hyperlinkcolor" val="tx"/>
                    </a:ext>
                  </a:extLst>
                </a:hlinkClick>
              </a:rPr>
              <a:t>s00737-013-0357-8</a:t>
            </a:r>
            <a:endParaRPr lang="en-US" dirty="0">
              <a:solidFill>
                <a:schemeClr val="bg1"/>
              </a:solidFill>
            </a:endParaRPr>
          </a:p>
          <a:p>
            <a:r>
              <a:rPr lang="en-US" dirty="0" err="1">
                <a:solidFill>
                  <a:schemeClr val="bg1"/>
                </a:solidFill>
              </a:rPr>
              <a:t>Schoenmaker</a:t>
            </a:r>
            <a:r>
              <a:rPr lang="en-US" dirty="0">
                <a:solidFill>
                  <a:schemeClr val="bg1"/>
                </a:solidFill>
              </a:rPr>
              <a:t>, C., </a:t>
            </a:r>
            <a:r>
              <a:rPr lang="en-US" dirty="0" err="1">
                <a:solidFill>
                  <a:schemeClr val="bg1"/>
                </a:solidFill>
              </a:rPr>
              <a:t>Juffer</a:t>
            </a:r>
            <a:r>
              <a:rPr lang="en-US" dirty="0">
                <a:solidFill>
                  <a:schemeClr val="bg1"/>
                </a:solidFill>
              </a:rPr>
              <a:t>, F., van </a:t>
            </a:r>
            <a:r>
              <a:rPr lang="en-US" dirty="0" err="1">
                <a:solidFill>
                  <a:schemeClr val="bg1"/>
                </a:solidFill>
              </a:rPr>
              <a:t>IJzendoorn</a:t>
            </a:r>
            <a:r>
              <a:rPr lang="en-US" dirty="0">
                <a:solidFill>
                  <a:schemeClr val="bg1"/>
                </a:solidFill>
              </a:rPr>
              <a:t>, M. H., Linting, M., van der </a:t>
            </a:r>
            <a:r>
              <a:rPr lang="en-US" dirty="0" err="1">
                <a:solidFill>
                  <a:schemeClr val="bg1"/>
                </a:solidFill>
              </a:rPr>
              <a:t>Voort</a:t>
            </a:r>
            <a:r>
              <a:rPr lang="en-US" dirty="0">
                <a:solidFill>
                  <a:schemeClr val="bg1"/>
                </a:solidFill>
              </a:rPr>
              <a:t>, A., &amp; </a:t>
            </a:r>
            <a:r>
              <a:rPr lang="en-US" dirty="0" err="1">
                <a:solidFill>
                  <a:schemeClr val="bg1"/>
                </a:solidFill>
              </a:rPr>
              <a:t>Bakermans-Kranenburg</a:t>
            </a:r>
            <a:r>
              <a:rPr lang="en-US" dirty="0">
                <a:solidFill>
                  <a:schemeClr val="bg1"/>
                </a:solidFill>
              </a:rPr>
              <a:t>, M. J. (2015). From maternal sensitivity in infancy to adult attachment representations: a longitudinal adoption study with secure base scripts. </a:t>
            </a:r>
            <a:r>
              <a:rPr lang="en-US" i="1" dirty="0">
                <a:solidFill>
                  <a:schemeClr val="bg1"/>
                </a:solidFill>
              </a:rPr>
              <a:t>Attachment &amp; Human Development</a:t>
            </a:r>
            <a:r>
              <a:rPr lang="en-US" dirty="0">
                <a:solidFill>
                  <a:schemeClr val="bg1"/>
                </a:solidFill>
              </a:rPr>
              <a:t>, </a:t>
            </a:r>
            <a:r>
              <a:rPr lang="en-US" i="1" dirty="0">
                <a:solidFill>
                  <a:schemeClr val="bg1"/>
                </a:solidFill>
              </a:rPr>
              <a:t>17</a:t>
            </a:r>
            <a:r>
              <a:rPr lang="en-US" dirty="0">
                <a:solidFill>
                  <a:schemeClr val="bg1"/>
                </a:solidFill>
              </a:rPr>
              <a:t>(3), 241–256. </a:t>
            </a:r>
            <a:r>
              <a:rPr lang="en-US" dirty="0">
                <a:solidFill>
                  <a:srgbClr val="0563C1"/>
                </a:solidFill>
                <a:hlinkClick r:id="rId4">
                  <a:extLst>
                    <a:ext uri="{A12FA001-AC4F-418D-AE19-62706E023703}">
                      <ahyp:hlinkClr xmlns:ahyp="http://schemas.microsoft.com/office/drawing/2018/hyperlinkcolor" val="tx"/>
                    </a:ext>
                  </a:extLst>
                </a:hlinkClick>
              </a:rPr>
              <a:t>https://doi-org.radford.idm.oclc.org/</a:t>
            </a:r>
            <a:r>
              <a:rPr lang="en-US" dirty="0">
                <a:solidFill>
                  <a:schemeClr val="bg1"/>
                </a:solidFill>
                <a:hlinkClick r:id="rId4">
                  <a:extLst>
                    <a:ext uri="{A12FA001-AC4F-418D-AE19-62706E023703}">
                      <ahyp:hlinkClr xmlns:ahyp="http://schemas.microsoft.com/office/drawing/2018/hyperlinkcolor" val="tx"/>
                    </a:ext>
                  </a:extLst>
                </a:hlinkClick>
              </a:rPr>
              <a:t>10.1080/14616734.2015.1037315</a:t>
            </a:r>
            <a:endParaRPr lang="en-US" dirty="0">
              <a:solidFill>
                <a:schemeClr val="bg1"/>
              </a:solidFill>
            </a:endParaRPr>
          </a:p>
          <a:p>
            <a:r>
              <a:rPr lang="en-US" dirty="0">
                <a:solidFill>
                  <a:schemeClr val="bg1"/>
                </a:solidFill>
                <a:hlinkClick r:id="rId5">
                  <a:extLst>
                    <a:ext uri="{A12FA001-AC4F-418D-AE19-62706E023703}">
                      <ahyp:hlinkClr xmlns:ahyp="http://schemas.microsoft.com/office/drawing/2018/hyperlinkcolor" val="tx"/>
                    </a:ext>
                  </a:extLst>
                </a:hlinkClick>
              </a:rPr>
              <a:t>https://www.adoptionchoicesoftexas.org/what-happens-when-adoption-fails/</a:t>
            </a:r>
            <a:endParaRPr lang="en-US" dirty="0">
              <a:solidFill>
                <a:schemeClr val="bg1"/>
              </a:solidFill>
            </a:endParaRPr>
          </a:p>
          <a:p>
            <a:r>
              <a:rPr lang="en-US" dirty="0">
                <a:solidFill>
                  <a:schemeClr val="bg1"/>
                </a:solidFill>
              </a:rPr>
              <a:t>Vasquez, M., &amp; </a:t>
            </a:r>
            <a:r>
              <a:rPr lang="en-US" dirty="0" err="1">
                <a:solidFill>
                  <a:schemeClr val="bg1"/>
                </a:solidFill>
              </a:rPr>
              <a:t>Stensland</a:t>
            </a:r>
            <a:r>
              <a:rPr lang="en-US" dirty="0">
                <a:solidFill>
                  <a:schemeClr val="bg1"/>
                </a:solidFill>
              </a:rPr>
              <a:t>, M. (2016). Adopted children with reactive attachment disorder: A qualitative study on family processes. </a:t>
            </a:r>
            <a:r>
              <a:rPr lang="en-US" i="1" dirty="0">
                <a:solidFill>
                  <a:schemeClr val="bg1"/>
                </a:solidFill>
              </a:rPr>
              <a:t>Clinical Social Work Journal</a:t>
            </a:r>
            <a:r>
              <a:rPr lang="en-US" dirty="0">
                <a:solidFill>
                  <a:schemeClr val="bg1"/>
                </a:solidFill>
              </a:rPr>
              <a:t>, </a:t>
            </a:r>
            <a:r>
              <a:rPr lang="en-US" i="1" dirty="0">
                <a:solidFill>
                  <a:schemeClr val="bg1"/>
                </a:solidFill>
              </a:rPr>
              <a:t>44</a:t>
            </a:r>
            <a:r>
              <a:rPr lang="en-US" dirty="0">
                <a:solidFill>
                  <a:schemeClr val="bg1"/>
                </a:solidFill>
              </a:rPr>
              <a:t>(3), 319–332. </a:t>
            </a:r>
            <a:r>
              <a:rPr lang="en-US" dirty="0">
                <a:solidFill>
                  <a:srgbClr val="0563C1"/>
                </a:solidFill>
                <a:hlinkClick r:id="rId6">
                  <a:extLst>
                    <a:ext uri="{A12FA001-AC4F-418D-AE19-62706E023703}">
                      <ahyp:hlinkClr xmlns:ahyp="http://schemas.microsoft.com/office/drawing/2018/hyperlinkcolor" val="tx"/>
                    </a:ext>
                  </a:extLst>
                </a:hlinkClick>
              </a:rPr>
              <a:t>https://doi-org.radford.idm.oclc.org/10.1007/</a:t>
            </a:r>
            <a:r>
              <a:rPr lang="en-US" dirty="0">
                <a:solidFill>
                  <a:schemeClr val="bg1"/>
                </a:solidFill>
                <a:hlinkClick r:id="rId6">
                  <a:extLst>
                    <a:ext uri="{A12FA001-AC4F-418D-AE19-62706E023703}">
                      <ahyp:hlinkClr xmlns:ahyp="http://schemas.microsoft.com/office/drawing/2018/hyperlinkcolor" val="tx"/>
                    </a:ext>
                  </a:extLst>
                </a:hlinkClick>
              </a:rPr>
              <a:t>s10615-015-0560-3</a:t>
            </a:r>
            <a:endParaRPr lang="en-US" dirty="0">
              <a:solidFill>
                <a:schemeClr val="bg1"/>
              </a:solidFill>
            </a:endParaRPr>
          </a:p>
          <a:p>
            <a:endParaRPr lang="en-US" dirty="0"/>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3990454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Title 11">
            <a:extLst>
              <a:ext uri="{FF2B5EF4-FFF2-40B4-BE49-F238E27FC236}">
                <a16:creationId xmlns:a16="http://schemas.microsoft.com/office/drawing/2014/main" id="{0C8F8558-5598-B34D-AF67-11270B97410E}"/>
              </a:ext>
            </a:extLst>
          </p:cNvPr>
          <p:cNvSpPr>
            <a:spLocks noGrp="1"/>
          </p:cNvSpPr>
          <p:nvPr>
            <p:ph type="title"/>
          </p:nvPr>
        </p:nvSpPr>
        <p:spPr>
          <a:xfrm>
            <a:off x="6424244" y="365124"/>
            <a:ext cx="4929556" cy="2057400"/>
          </a:xfrm>
        </p:spPr>
        <p:txBody>
          <a:bodyPr anchor="b">
            <a:normAutofit/>
          </a:bodyPr>
          <a:lstStyle/>
          <a:p>
            <a:r>
              <a:rPr lang="en-US" sz="4000"/>
              <a:t>Maternal Attachment</a:t>
            </a:r>
          </a:p>
        </p:txBody>
      </p:sp>
      <p:pic>
        <p:nvPicPr>
          <p:cNvPr id="3078" name="Picture 6" descr="What is the difference between attachment and bonding? - BabyCentre UK">
            <a:extLst>
              <a:ext uri="{FF2B5EF4-FFF2-40B4-BE49-F238E27FC236}">
                <a16:creationId xmlns:a16="http://schemas.microsoft.com/office/drawing/2014/main" id="{D0BB3FC8-A651-9648-BEC7-9568CBA3B9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402" r="-2" b="-2"/>
          <a:stretch/>
        </p:blipFill>
        <p:spPr bwMode="auto">
          <a:xfrm>
            <a:off x="491148" y="343454"/>
            <a:ext cx="4853685" cy="2934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ertility « Tempe acupuncture | Phoenix acupuncture | Tempe alternative  medicine | Jessica Mann, L.Ac.">
            <a:extLst>
              <a:ext uri="{FF2B5EF4-FFF2-40B4-BE49-F238E27FC236}">
                <a16:creationId xmlns:a16="http://schemas.microsoft.com/office/drawing/2014/main" id="{E93C1F71-8185-DD47-809E-5F04590814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8671"/>
          <a:stretch/>
        </p:blipFill>
        <p:spPr bwMode="auto">
          <a:xfrm>
            <a:off x="491148" y="3597883"/>
            <a:ext cx="4853685" cy="2936699"/>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3598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14D1BD73-B1B5-9749-BB13-EECB21CA3850}"/>
              </a:ext>
            </a:extLst>
          </p:cNvPr>
          <p:cNvSpPr>
            <a:spLocks noGrp="1"/>
          </p:cNvSpPr>
          <p:nvPr>
            <p:ph idx="1"/>
          </p:nvPr>
        </p:nvSpPr>
        <p:spPr>
          <a:xfrm>
            <a:off x="6424244" y="2624962"/>
            <a:ext cx="4929556" cy="3538094"/>
          </a:xfrm>
        </p:spPr>
        <p:txBody>
          <a:bodyPr>
            <a:normAutofit/>
          </a:bodyPr>
          <a:lstStyle/>
          <a:p>
            <a:r>
              <a:rPr lang="en-US" sz="2000" dirty="0"/>
              <a:t>Maternal attachment is the bond between a mother and its young, to preserve the species through nurturing and protective behaviors. </a:t>
            </a:r>
          </a:p>
          <a:p>
            <a:pPr marL="0" indent="0">
              <a:buNone/>
            </a:pPr>
            <a:endParaRPr lang="en-US" sz="2000" dirty="0"/>
          </a:p>
          <a:p>
            <a:r>
              <a:rPr lang="en-US" sz="2000" dirty="0"/>
              <a:t>A lack of attachment has been linked to an impairment in children’s social, emotional, and cognitive development (Alhusen et al. 2013). </a:t>
            </a:r>
          </a:p>
        </p:txBody>
      </p:sp>
    </p:spTree>
    <p:extLst>
      <p:ext uri="{BB962C8B-B14F-4D97-AF65-F5344CB8AC3E}">
        <p14:creationId xmlns:p14="http://schemas.microsoft.com/office/powerpoint/2010/main" val="11158718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0303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6">
            <a:extLst>
              <a:ext uri="{FF2B5EF4-FFF2-40B4-BE49-F238E27FC236}">
                <a16:creationId xmlns:a16="http://schemas.microsoft.com/office/drawing/2014/main" id="{4FB26D06-3F00-6143-A694-F71CD9AB0BFE}"/>
              </a:ext>
            </a:extLst>
          </p:cNvPr>
          <p:cNvSpPr>
            <a:spLocks noGrp="1"/>
          </p:cNvSpPr>
          <p:nvPr>
            <p:ph type="title"/>
          </p:nvPr>
        </p:nvSpPr>
        <p:spPr>
          <a:xfrm>
            <a:off x="804672" y="640263"/>
            <a:ext cx="5157216" cy="1344975"/>
          </a:xfrm>
        </p:spPr>
        <p:txBody>
          <a:bodyPr>
            <a:normAutofit/>
          </a:bodyPr>
          <a:lstStyle/>
          <a:p>
            <a:r>
              <a:rPr lang="en-US" sz="4000" dirty="0"/>
              <a:t>Adoptions</a:t>
            </a:r>
          </a:p>
        </p:txBody>
      </p:sp>
      <p:sp>
        <p:nvSpPr>
          <p:cNvPr id="8" name="Content Placeholder 7">
            <a:extLst>
              <a:ext uri="{FF2B5EF4-FFF2-40B4-BE49-F238E27FC236}">
                <a16:creationId xmlns:a16="http://schemas.microsoft.com/office/drawing/2014/main" id="{43D8E0CA-9E4D-404A-9B71-1B39001DEB70}"/>
              </a:ext>
            </a:extLst>
          </p:cNvPr>
          <p:cNvSpPr>
            <a:spLocks noGrp="1"/>
          </p:cNvSpPr>
          <p:nvPr>
            <p:ph idx="1"/>
          </p:nvPr>
        </p:nvSpPr>
        <p:spPr>
          <a:xfrm>
            <a:off x="804672" y="2121763"/>
            <a:ext cx="5157216" cy="3773010"/>
          </a:xfrm>
        </p:spPr>
        <p:txBody>
          <a:bodyPr>
            <a:normAutofit/>
          </a:bodyPr>
          <a:lstStyle/>
          <a:p>
            <a:r>
              <a:rPr lang="en-US" sz="2000" dirty="0"/>
              <a:t>There are over 153 million orphans worldwide currently and over 135,000 children adopted in the US each year.</a:t>
            </a:r>
          </a:p>
          <a:p>
            <a:endParaRPr lang="en-US" sz="2000" dirty="0"/>
          </a:p>
          <a:p>
            <a:r>
              <a:rPr lang="en-US" sz="2000" dirty="0"/>
              <a:t>11% of adoptions fail or are “disrupted.”  </a:t>
            </a:r>
          </a:p>
          <a:p>
            <a:pPr lvl="1"/>
            <a:r>
              <a:rPr lang="en-US" sz="2000" dirty="0"/>
              <a:t>There is a correlation between the age and likelihood of disruption.  </a:t>
            </a:r>
          </a:p>
          <a:p>
            <a:endParaRPr lang="en-US" sz="2000" dirty="0"/>
          </a:p>
          <a:p>
            <a:r>
              <a:rPr lang="en-US" sz="2000" dirty="0"/>
              <a:t>Reactive Attachment Disorder (RAD) prevents children from forming a healthy attachment to their caregivers. </a:t>
            </a:r>
          </a:p>
        </p:txBody>
      </p:sp>
      <p:pic>
        <p:nvPicPr>
          <p:cNvPr id="10" name="Picture 9" descr="A group of people posing for the camera&#10;&#10;Description automatically generated">
            <a:extLst>
              <a:ext uri="{FF2B5EF4-FFF2-40B4-BE49-F238E27FC236}">
                <a16:creationId xmlns:a16="http://schemas.microsoft.com/office/drawing/2014/main" id="{BD3BA815-4064-FC41-B750-13B80C48472C}"/>
              </a:ext>
            </a:extLst>
          </p:cNvPr>
          <p:cNvPicPr>
            <a:picLocks noChangeAspect="1"/>
          </p:cNvPicPr>
          <p:nvPr/>
        </p:nvPicPr>
        <p:blipFill rotWithShape="1">
          <a:blip r:embed="rId3"/>
          <a:srcRect t="14122" b="8702"/>
          <a:stretch/>
        </p:blipFill>
        <p:spPr>
          <a:xfrm>
            <a:off x="6959053" y="991801"/>
            <a:ext cx="4736963" cy="4874398"/>
          </a:xfrm>
          <a:prstGeom prst="rect">
            <a:avLst/>
          </a:prstGeom>
        </p:spPr>
      </p:pic>
    </p:spTree>
    <p:extLst>
      <p:ext uri="{BB962C8B-B14F-4D97-AF65-F5344CB8AC3E}">
        <p14:creationId xmlns:p14="http://schemas.microsoft.com/office/powerpoint/2010/main" val="66494059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108" name="Rectangle 72">
            <a:extLst>
              <a:ext uri="{FF2B5EF4-FFF2-40B4-BE49-F238E27FC236}">
                <a16:creationId xmlns:a16="http://schemas.microsoft.com/office/drawing/2014/main" id="{2032B1E8-BC40-4380-97A6-14C0320AE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2BEABD9-E1ED-49C7-8734-5494C88E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FB361E-DF66-D443-A244-BBDED9E26BDA}"/>
              </a:ext>
            </a:extLst>
          </p:cNvPr>
          <p:cNvSpPr>
            <a:spLocks noGrp="1"/>
          </p:cNvSpPr>
          <p:nvPr>
            <p:ph type="title"/>
          </p:nvPr>
        </p:nvSpPr>
        <p:spPr>
          <a:xfrm>
            <a:off x="841248" y="5010912"/>
            <a:ext cx="2889504" cy="1344168"/>
          </a:xfrm>
        </p:spPr>
        <p:txBody>
          <a:bodyPr anchor="ctr">
            <a:normAutofit/>
          </a:bodyPr>
          <a:lstStyle/>
          <a:p>
            <a:r>
              <a:rPr lang="en-US" sz="3600" dirty="0">
                <a:solidFill>
                  <a:schemeClr val="bg1"/>
                </a:solidFill>
              </a:rPr>
              <a:t>Oxytocin</a:t>
            </a:r>
          </a:p>
        </p:txBody>
      </p:sp>
      <p:pic>
        <p:nvPicPr>
          <p:cNvPr id="4098" name="Picture 2" descr="Oxytocin: In honor of Valentine's Day | AmbioPharm">
            <a:extLst>
              <a:ext uri="{FF2B5EF4-FFF2-40B4-BE49-F238E27FC236}">
                <a16:creationId xmlns:a16="http://schemas.microsoft.com/office/drawing/2014/main" id="{A687D1D6-04DA-BD42-B32D-8681E9708A3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53057" y="424328"/>
            <a:ext cx="3973936" cy="39739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Oxytocin: Bonding, Birth, and Trust">
            <a:extLst>
              <a:ext uri="{FF2B5EF4-FFF2-40B4-BE49-F238E27FC236}">
                <a16:creationId xmlns:a16="http://schemas.microsoft.com/office/drawing/2014/main" id="{8BFDA647-4703-024C-84D5-F8974DE0982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45935" y="938884"/>
            <a:ext cx="5212080" cy="2944824"/>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17341211-05E5-4FDD-98B1-F551CD0EAE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9512"/>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D2AEA8E1-C917-CC49-929E-559348BBB474}"/>
              </a:ext>
            </a:extLst>
          </p:cNvPr>
          <p:cNvSpPr>
            <a:spLocks noGrp="1"/>
          </p:cNvSpPr>
          <p:nvPr>
            <p:ph idx="1"/>
          </p:nvPr>
        </p:nvSpPr>
        <p:spPr>
          <a:xfrm>
            <a:off x="4379976" y="5010912"/>
            <a:ext cx="6976872" cy="1344168"/>
          </a:xfrm>
        </p:spPr>
        <p:txBody>
          <a:bodyPr anchor="ctr">
            <a:normAutofit lnSpcReduction="10000"/>
          </a:bodyPr>
          <a:lstStyle/>
          <a:p>
            <a:r>
              <a:rPr lang="en-US" sz="2000" dirty="0">
                <a:solidFill>
                  <a:schemeClr val="bg1"/>
                </a:solidFill>
              </a:rPr>
              <a:t>Known as the “love” hormone.</a:t>
            </a:r>
          </a:p>
          <a:p>
            <a:pPr marL="0" indent="0">
              <a:buNone/>
            </a:pPr>
            <a:endParaRPr lang="en-US" sz="2000" dirty="0">
              <a:solidFill>
                <a:schemeClr val="bg1"/>
              </a:solidFill>
            </a:endParaRPr>
          </a:p>
          <a:p>
            <a:r>
              <a:rPr lang="en-US" sz="2000" dirty="0">
                <a:solidFill>
                  <a:schemeClr val="bg1"/>
                </a:solidFill>
              </a:rPr>
              <a:t>Plays a key role in social cognitions, social behaviors, fear conditioning, and social anxiety (Jones 2017). </a:t>
            </a:r>
          </a:p>
          <a:p>
            <a:endParaRPr lang="en-US" sz="1700" dirty="0">
              <a:solidFill>
                <a:schemeClr val="bg1"/>
              </a:solidFill>
            </a:endParaRPr>
          </a:p>
        </p:txBody>
      </p:sp>
    </p:spTree>
    <p:extLst>
      <p:ext uri="{BB962C8B-B14F-4D97-AF65-F5344CB8AC3E}">
        <p14:creationId xmlns:p14="http://schemas.microsoft.com/office/powerpoint/2010/main" val="77984189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0303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97F99-6BF9-6142-82BF-73942EF6A447}"/>
              </a:ext>
            </a:extLst>
          </p:cNvPr>
          <p:cNvSpPr>
            <a:spLocks noGrp="1"/>
          </p:cNvSpPr>
          <p:nvPr>
            <p:ph type="title"/>
          </p:nvPr>
        </p:nvSpPr>
        <p:spPr>
          <a:xfrm>
            <a:off x="0" y="365125"/>
            <a:ext cx="12192000" cy="1325563"/>
          </a:xfrm>
          <a:solidFill>
            <a:srgbClr val="EFA6EA"/>
          </a:solidFill>
        </p:spPr>
        <p:txBody>
          <a:bodyPr vert="horz" lIns="91440" tIns="45720" rIns="91440" bIns="45720" rtlCol="0" anchor="ctr">
            <a:normAutofit/>
          </a:bodyPr>
          <a:lstStyle/>
          <a:p>
            <a:pPr algn="ctr"/>
            <a:r>
              <a:rPr lang="en-US" sz="4800" kern="1200" dirty="0">
                <a:latin typeface="+mj-lt"/>
                <a:ea typeface="+mj-ea"/>
                <a:cs typeface="+mj-cs"/>
              </a:rPr>
              <a:t>Treatment</a:t>
            </a:r>
          </a:p>
        </p:txBody>
      </p:sp>
      <p:graphicFrame>
        <p:nvGraphicFramePr>
          <p:cNvPr id="24" name="Table 24">
            <a:extLst>
              <a:ext uri="{FF2B5EF4-FFF2-40B4-BE49-F238E27FC236}">
                <a16:creationId xmlns:a16="http://schemas.microsoft.com/office/drawing/2014/main" id="{16D0E528-FF8B-E545-B5BC-2514B9DD5C6A}"/>
              </a:ext>
            </a:extLst>
          </p:cNvPr>
          <p:cNvGraphicFramePr>
            <a:graphicFrameLocks noGrp="1"/>
          </p:cNvGraphicFramePr>
          <p:nvPr>
            <p:ph idx="1"/>
            <p:extLst>
              <p:ext uri="{D42A27DB-BD31-4B8C-83A1-F6EECF244321}">
                <p14:modId xmlns:p14="http://schemas.microsoft.com/office/powerpoint/2010/main" val="3954866849"/>
              </p:ext>
            </p:extLst>
          </p:nvPr>
        </p:nvGraphicFramePr>
        <p:xfrm>
          <a:off x="1318160" y="1685115"/>
          <a:ext cx="10308772" cy="914400"/>
        </p:xfrm>
        <a:graphic>
          <a:graphicData uri="http://schemas.openxmlformats.org/drawingml/2006/table">
            <a:tbl>
              <a:tblPr firstRow="1" bandRow="1">
                <a:tableStyleId>{5C22544A-7EE6-4342-B048-85BDC9FD1C3A}</a:tableStyleId>
              </a:tblPr>
              <a:tblGrid>
                <a:gridCol w="5154386">
                  <a:extLst>
                    <a:ext uri="{9D8B030D-6E8A-4147-A177-3AD203B41FA5}">
                      <a16:colId xmlns:a16="http://schemas.microsoft.com/office/drawing/2014/main" val="1112766047"/>
                    </a:ext>
                  </a:extLst>
                </a:gridCol>
                <a:gridCol w="5154386">
                  <a:extLst>
                    <a:ext uri="{9D8B030D-6E8A-4147-A177-3AD203B41FA5}">
                      <a16:colId xmlns:a16="http://schemas.microsoft.com/office/drawing/2014/main" val="825362323"/>
                    </a:ext>
                  </a:extLst>
                </a:gridCol>
              </a:tblGrid>
              <a:tr h="370840">
                <a:tc gridSpan="2">
                  <a:txBody>
                    <a:bodyPr/>
                    <a:lstStyle/>
                    <a:p>
                      <a:pPr algn="ctr"/>
                      <a:r>
                        <a:rPr lang="en-US" sz="2400" dirty="0">
                          <a:solidFill>
                            <a:schemeClr val="tx1"/>
                          </a:solidFill>
                        </a:rPr>
                        <a:t>Mom</a:t>
                      </a:r>
                    </a:p>
                  </a:txBody>
                  <a:tcPr>
                    <a:solidFill>
                      <a:srgbClr val="A5A5A5"/>
                    </a:solidFill>
                  </a:tcPr>
                </a:tc>
                <a:tc hMerge="1">
                  <a:txBody>
                    <a:bodyPr/>
                    <a:lstStyle/>
                    <a:p>
                      <a:endParaRPr lang="en-US"/>
                    </a:p>
                  </a:txBody>
                  <a:tcPr/>
                </a:tc>
                <a:extLst>
                  <a:ext uri="{0D108BD9-81ED-4DB2-BD59-A6C34878D82A}">
                    <a16:rowId xmlns:a16="http://schemas.microsoft.com/office/drawing/2014/main" val="3272687802"/>
                  </a:ext>
                </a:extLst>
              </a:tr>
              <a:tr h="370840">
                <a:tc>
                  <a:txBody>
                    <a:bodyPr/>
                    <a:lstStyle/>
                    <a:p>
                      <a:pPr algn="ctr"/>
                      <a:r>
                        <a:rPr lang="en-US" sz="2400" dirty="0"/>
                        <a:t>Yes</a:t>
                      </a:r>
                    </a:p>
                  </a:txBody>
                  <a:tcPr>
                    <a:solidFill>
                      <a:srgbClr val="E1E1E1"/>
                    </a:solidFill>
                  </a:tcPr>
                </a:tc>
                <a:tc>
                  <a:txBody>
                    <a:bodyPr/>
                    <a:lstStyle/>
                    <a:p>
                      <a:pPr algn="ctr"/>
                      <a:r>
                        <a:rPr lang="en-US" sz="2400" dirty="0"/>
                        <a:t>No</a:t>
                      </a:r>
                    </a:p>
                  </a:txBody>
                  <a:tcPr>
                    <a:lnB w="12700" cmpd="sng">
                      <a:noFill/>
                    </a:lnB>
                    <a:solidFill>
                      <a:srgbClr val="E1E1E1"/>
                    </a:solidFill>
                  </a:tcPr>
                </a:tc>
                <a:extLst>
                  <a:ext uri="{0D108BD9-81ED-4DB2-BD59-A6C34878D82A}">
                    <a16:rowId xmlns:a16="http://schemas.microsoft.com/office/drawing/2014/main" val="1301760077"/>
                  </a:ext>
                </a:extLst>
              </a:tr>
            </a:tbl>
          </a:graphicData>
        </a:graphic>
      </p:graphicFrame>
      <p:sp>
        <p:nvSpPr>
          <p:cNvPr id="17" name="TextBox 16">
            <a:extLst>
              <a:ext uri="{FF2B5EF4-FFF2-40B4-BE49-F238E27FC236}">
                <a16:creationId xmlns:a16="http://schemas.microsoft.com/office/drawing/2014/main" id="{EF83033A-6D80-5F42-AC89-6BD9F46EFF20}"/>
              </a:ext>
            </a:extLst>
          </p:cNvPr>
          <p:cNvSpPr txBox="1"/>
          <p:nvPr/>
        </p:nvSpPr>
        <p:spPr>
          <a:xfrm>
            <a:off x="7874598" y="989704"/>
            <a:ext cx="184731" cy="369332"/>
          </a:xfrm>
          <a:prstGeom prst="rect">
            <a:avLst/>
          </a:prstGeom>
          <a:solidFill>
            <a:srgbClr val="EFA6EA"/>
          </a:solidFill>
        </p:spPr>
        <p:txBody>
          <a:bodyPr wrap="none" rtlCol="0">
            <a:spAutoFit/>
          </a:bodyPr>
          <a:lstStyle/>
          <a:p>
            <a:endParaRPr lang="en-US"/>
          </a:p>
        </p:txBody>
      </p:sp>
      <p:sp>
        <p:nvSpPr>
          <p:cNvPr id="33" name="TextBox 32">
            <a:extLst>
              <a:ext uri="{FF2B5EF4-FFF2-40B4-BE49-F238E27FC236}">
                <a16:creationId xmlns:a16="http://schemas.microsoft.com/office/drawing/2014/main" id="{2233CF86-003D-F04F-B921-8E5995E97551}"/>
              </a:ext>
            </a:extLst>
          </p:cNvPr>
          <p:cNvSpPr txBox="1"/>
          <p:nvPr/>
        </p:nvSpPr>
        <p:spPr>
          <a:xfrm>
            <a:off x="1318160" y="2599515"/>
            <a:ext cx="10308771" cy="4003166"/>
          </a:xfrm>
          <a:prstGeom prst="rect">
            <a:avLst/>
          </a:prstGeom>
          <a:solidFill>
            <a:schemeClr val="tx1"/>
          </a:solidFill>
          <a:ln w="50800">
            <a:noFill/>
          </a:ln>
        </p:spPr>
        <p:txBody>
          <a:bodyPr wrap="square" rtlCol="0">
            <a:spAutoFit/>
          </a:bodyPr>
          <a:lstStyle/>
          <a:p>
            <a:endParaRPr lang="en-US" dirty="0"/>
          </a:p>
        </p:txBody>
      </p:sp>
      <p:cxnSp>
        <p:nvCxnSpPr>
          <p:cNvPr id="40" name="Straight Connector 39">
            <a:extLst>
              <a:ext uri="{FF2B5EF4-FFF2-40B4-BE49-F238E27FC236}">
                <a16:creationId xmlns:a16="http://schemas.microsoft.com/office/drawing/2014/main" id="{D1BF77CF-2520-9545-A9D1-80FA62C7CB39}"/>
              </a:ext>
            </a:extLst>
          </p:cNvPr>
          <p:cNvCxnSpPr>
            <a:cxnSpLocks/>
            <a:endCxn id="33" idx="2"/>
          </p:cNvCxnSpPr>
          <p:nvPr/>
        </p:nvCxnSpPr>
        <p:spPr>
          <a:xfrm>
            <a:off x="6472545" y="2599515"/>
            <a:ext cx="1" cy="4003166"/>
          </a:xfrm>
          <a:prstGeom prst="line">
            <a:avLst/>
          </a:prstGeom>
          <a:ln w="730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1D6F9AD-F80F-0648-A450-5B92F8FD46ED}"/>
              </a:ext>
            </a:extLst>
          </p:cNvPr>
          <p:cNvCxnSpPr>
            <a:cxnSpLocks/>
            <a:stCxn id="33" idx="1"/>
            <a:endCxn id="33" idx="3"/>
          </p:cNvCxnSpPr>
          <p:nvPr/>
        </p:nvCxnSpPr>
        <p:spPr>
          <a:xfrm>
            <a:off x="1318160" y="4601098"/>
            <a:ext cx="10308771" cy="0"/>
          </a:xfrm>
          <a:prstGeom prst="line">
            <a:avLst/>
          </a:prstGeom>
          <a:ln w="73025">
            <a:solidFill>
              <a:schemeClr val="bg1"/>
            </a:solidFill>
          </a:ln>
        </p:spPr>
        <p:style>
          <a:lnRef idx="1">
            <a:schemeClr val="accent1"/>
          </a:lnRef>
          <a:fillRef idx="0">
            <a:schemeClr val="accent1"/>
          </a:fillRef>
          <a:effectRef idx="0">
            <a:schemeClr val="accent1"/>
          </a:effectRef>
          <a:fontRef idx="minor">
            <a:schemeClr val="tx1"/>
          </a:fontRef>
        </p:style>
      </p:cxnSp>
      <p:pic>
        <p:nvPicPr>
          <p:cNvPr id="52" name="Picture 51" descr="A picture containing table&#10;&#10;Description automatically generated">
            <a:extLst>
              <a:ext uri="{FF2B5EF4-FFF2-40B4-BE49-F238E27FC236}">
                <a16:creationId xmlns:a16="http://schemas.microsoft.com/office/drawing/2014/main" id="{DD0ED643-0832-034E-B310-CCB0E2B11E06}"/>
              </a:ext>
            </a:extLst>
          </p:cNvPr>
          <p:cNvPicPr>
            <a:picLocks noChangeAspect="1"/>
          </p:cNvPicPr>
          <p:nvPr/>
        </p:nvPicPr>
        <p:blipFill>
          <a:blip r:embed="rId3"/>
          <a:stretch>
            <a:fillRect/>
          </a:stretch>
        </p:blipFill>
        <p:spPr>
          <a:xfrm rot="16200000">
            <a:off x="-1165363" y="4023248"/>
            <a:ext cx="4003166" cy="1155700"/>
          </a:xfrm>
          <a:prstGeom prst="rect">
            <a:avLst/>
          </a:prstGeom>
        </p:spPr>
      </p:pic>
      <p:pic>
        <p:nvPicPr>
          <p:cNvPr id="53" name="Picture 2">
            <a:extLst>
              <a:ext uri="{FF2B5EF4-FFF2-40B4-BE49-F238E27FC236}">
                <a16:creationId xmlns:a16="http://schemas.microsoft.com/office/drawing/2014/main" id="{B19C88CA-CE7E-4C44-938B-FD4AB8A2469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78" b="89778" l="5333" r="92000">
                        <a14:foregroundMark x1="92000" y1="46222" x2="92000" y2="46222"/>
                        <a14:foregroundMark x1="5333" y1="63111" x2="5333" y2="63111"/>
                      </a14:backgroundRemoval>
                    </a14:imgEffect>
                  </a14:imgLayer>
                </a14:imgProps>
              </a:ext>
              <a:ext uri="{28A0092B-C50C-407E-A947-70E740481C1C}">
                <a14:useLocalDpi xmlns:a14="http://schemas.microsoft.com/office/drawing/2010/main" val="0"/>
              </a:ext>
            </a:extLst>
          </a:blip>
          <a:stretch>
            <a:fillRect/>
          </a:stretch>
        </p:blipFill>
        <p:spPr bwMode="auto">
          <a:xfrm>
            <a:off x="1489879" y="1891463"/>
            <a:ext cx="2709635" cy="27096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5D1888A2-E1CC-0F40-9F5E-6F1B1BB1D781}"/>
              </a:ext>
            </a:extLst>
          </p:cNvPr>
          <p:cNvPicPr>
            <a:picLocks noChangeAspect="1" noChangeArrowheads="1"/>
          </p:cNvPicPr>
          <p:nvPr/>
        </p:nvPicPr>
        <p:blipFill>
          <a:blip r:embed="rId4">
            <a:extLst>
              <a:ext uri="{BEBA8EAE-BF5A-486C-A8C5-ECC9F3942E4B}">
                <a14:imgProps xmlns:a14="http://schemas.microsoft.com/office/drawing/2010/main">
                  <a14:imgLayer r:embed="rId6">
                    <a14:imgEffect>
                      <a14:backgroundRemoval t="9778" b="89778" l="5333" r="92000">
                        <a14:foregroundMark x1="92000" y1="46222" x2="92000" y2="46222"/>
                        <a14:foregroundMark x1="5333" y1="63111" x2="5333" y2="63111"/>
                      </a14:backgroundRemoval>
                    </a14:imgEffect>
                  </a14:imgLayer>
                </a14:imgProps>
              </a:ext>
              <a:ext uri="{28A0092B-C50C-407E-A947-70E740481C1C}">
                <a14:useLocalDpi xmlns:a14="http://schemas.microsoft.com/office/drawing/2010/main" val="0"/>
              </a:ext>
            </a:extLst>
          </a:blip>
          <a:stretch>
            <a:fillRect/>
          </a:stretch>
        </p:blipFill>
        <p:spPr bwMode="auto">
          <a:xfrm>
            <a:off x="1581624" y="3984791"/>
            <a:ext cx="2617890" cy="261789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ioRender | Life Science Icons">
            <a:extLst>
              <a:ext uri="{FF2B5EF4-FFF2-40B4-BE49-F238E27FC236}">
                <a16:creationId xmlns:a16="http://schemas.microsoft.com/office/drawing/2014/main" id="{3F7BD83A-2B41-9F45-921B-FFFB5375727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6466" b="62641" l="10000" r="90000"/>
                    </a14:imgEffect>
                  </a14:imgLayer>
                </a14:imgProps>
              </a:ext>
              <a:ext uri="{28A0092B-C50C-407E-A947-70E740481C1C}">
                <a14:useLocalDpi xmlns:a14="http://schemas.microsoft.com/office/drawing/2010/main" val="0"/>
              </a:ext>
            </a:extLst>
          </a:blip>
          <a:srcRect t="33194" b="34087"/>
          <a:stretch/>
        </p:blipFill>
        <p:spPr bwMode="auto">
          <a:xfrm>
            <a:off x="5131987" y="3759129"/>
            <a:ext cx="1059017" cy="47643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BioRender | Life Science Icons">
            <a:extLst>
              <a:ext uri="{FF2B5EF4-FFF2-40B4-BE49-F238E27FC236}">
                <a16:creationId xmlns:a16="http://schemas.microsoft.com/office/drawing/2014/main" id="{CC357727-AA60-3646-B0DE-4DBDEE681DCB}"/>
              </a:ext>
            </a:extLst>
          </p:cNvPr>
          <p:cNvPicPr>
            <a:picLocks noChangeAspect="1" noChangeArrowheads="1"/>
          </p:cNvPicPr>
          <p:nvPr/>
        </p:nvPicPr>
        <p:blipFill rotWithShape="1">
          <a:blip r:embed="rId7">
            <a:extLst>
              <a:ext uri="{BEBA8EAE-BF5A-486C-A8C5-ECC9F3942E4B}">
                <a14:imgProps xmlns:a14="http://schemas.microsoft.com/office/drawing/2010/main">
                  <a14:imgLayer r:embed="rId9">
                    <a14:imgEffect>
                      <a14:backgroundRemoval t="36466" b="62641" l="10000" r="90000"/>
                    </a14:imgEffect>
                  </a14:imgLayer>
                </a14:imgProps>
              </a:ext>
              <a:ext uri="{28A0092B-C50C-407E-A947-70E740481C1C}">
                <a14:useLocalDpi xmlns:a14="http://schemas.microsoft.com/office/drawing/2010/main" val="0"/>
              </a:ext>
            </a:extLst>
          </a:blip>
          <a:srcRect t="33194" b="34087"/>
          <a:stretch/>
        </p:blipFill>
        <p:spPr bwMode="auto">
          <a:xfrm>
            <a:off x="4938557" y="4092260"/>
            <a:ext cx="1059017" cy="47643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BioRender | Life Science Icons">
            <a:extLst>
              <a:ext uri="{FF2B5EF4-FFF2-40B4-BE49-F238E27FC236}">
                <a16:creationId xmlns:a16="http://schemas.microsoft.com/office/drawing/2014/main" id="{1531F351-7AD9-A449-A0F8-013E4C400951}"/>
              </a:ext>
            </a:extLst>
          </p:cNvPr>
          <p:cNvPicPr>
            <a:picLocks noChangeAspect="1" noChangeArrowheads="1"/>
          </p:cNvPicPr>
          <p:nvPr/>
        </p:nvPicPr>
        <p:blipFill rotWithShape="1">
          <a:blip r:embed="rId7">
            <a:extLst>
              <a:ext uri="{BEBA8EAE-BF5A-486C-A8C5-ECC9F3942E4B}">
                <a14:imgProps xmlns:a14="http://schemas.microsoft.com/office/drawing/2010/main">
                  <a14:imgLayer r:embed="rId10">
                    <a14:imgEffect>
                      <a14:backgroundRemoval t="36466" b="62641" l="10000" r="90000"/>
                    </a14:imgEffect>
                  </a14:imgLayer>
                </a14:imgProps>
              </a:ext>
              <a:ext uri="{28A0092B-C50C-407E-A947-70E740481C1C}">
                <a14:useLocalDpi xmlns:a14="http://schemas.microsoft.com/office/drawing/2010/main" val="0"/>
              </a:ext>
            </a:extLst>
          </a:blip>
          <a:srcRect t="33194" b="34087"/>
          <a:stretch/>
        </p:blipFill>
        <p:spPr bwMode="auto">
          <a:xfrm>
            <a:off x="4356822" y="4118222"/>
            <a:ext cx="1059017" cy="47643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BioRender | Life Science Icons">
            <a:extLst>
              <a:ext uri="{FF2B5EF4-FFF2-40B4-BE49-F238E27FC236}">
                <a16:creationId xmlns:a16="http://schemas.microsoft.com/office/drawing/2014/main" id="{144B345B-DFAE-A44F-9A72-37EB40358B46}"/>
              </a:ext>
            </a:extLst>
          </p:cNvPr>
          <p:cNvPicPr>
            <a:picLocks noChangeAspect="1" noChangeArrowheads="1"/>
          </p:cNvPicPr>
          <p:nvPr/>
        </p:nvPicPr>
        <p:blipFill rotWithShape="1">
          <a:blip r:embed="rId7">
            <a:extLst>
              <a:ext uri="{BEBA8EAE-BF5A-486C-A8C5-ECC9F3942E4B}">
                <a14:imgProps xmlns:a14="http://schemas.microsoft.com/office/drawing/2010/main">
                  <a14:imgLayer r:embed="rId11">
                    <a14:imgEffect>
                      <a14:backgroundRemoval t="36466" b="62641" l="10000" r="90000"/>
                    </a14:imgEffect>
                  </a14:imgLayer>
                </a14:imgProps>
              </a:ext>
              <a:ext uri="{28A0092B-C50C-407E-A947-70E740481C1C}">
                <a14:useLocalDpi xmlns:a14="http://schemas.microsoft.com/office/drawing/2010/main" val="0"/>
              </a:ext>
            </a:extLst>
          </a:blip>
          <a:srcRect t="33194" b="34087"/>
          <a:stretch/>
        </p:blipFill>
        <p:spPr bwMode="auto">
          <a:xfrm>
            <a:off x="4507369" y="3791727"/>
            <a:ext cx="1059017" cy="47643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BioRender | Life Science Icons">
            <a:extLst>
              <a:ext uri="{FF2B5EF4-FFF2-40B4-BE49-F238E27FC236}">
                <a16:creationId xmlns:a16="http://schemas.microsoft.com/office/drawing/2014/main" id="{4250F2D6-B872-1344-8D0F-73B369B82C14}"/>
              </a:ext>
            </a:extLst>
          </p:cNvPr>
          <p:cNvPicPr>
            <a:picLocks noChangeAspect="1" noChangeArrowheads="1"/>
          </p:cNvPicPr>
          <p:nvPr/>
        </p:nvPicPr>
        <p:blipFill rotWithShape="1">
          <a:blip r:embed="rId7">
            <a:extLst>
              <a:ext uri="{BEBA8EAE-BF5A-486C-A8C5-ECC9F3942E4B}">
                <a14:imgProps xmlns:a14="http://schemas.microsoft.com/office/drawing/2010/main">
                  <a14:imgLayer r:embed="rId9">
                    <a14:imgEffect>
                      <a14:backgroundRemoval t="36466" b="62641" l="10000" r="90000"/>
                    </a14:imgEffect>
                  </a14:imgLayer>
                </a14:imgProps>
              </a:ext>
              <a:ext uri="{28A0092B-C50C-407E-A947-70E740481C1C}">
                <a14:useLocalDpi xmlns:a14="http://schemas.microsoft.com/office/drawing/2010/main" val="0"/>
              </a:ext>
            </a:extLst>
          </a:blip>
          <a:srcRect t="33194" b="34087"/>
          <a:stretch/>
        </p:blipFill>
        <p:spPr bwMode="auto">
          <a:xfrm>
            <a:off x="5437803" y="4092061"/>
            <a:ext cx="1059017" cy="47643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BioRender | Life Science Icons">
            <a:extLst>
              <a:ext uri="{FF2B5EF4-FFF2-40B4-BE49-F238E27FC236}">
                <a16:creationId xmlns:a16="http://schemas.microsoft.com/office/drawing/2014/main" id="{04CC4A2D-C725-D94F-A099-AFB4B6D4598B}"/>
              </a:ext>
            </a:extLst>
          </p:cNvPr>
          <p:cNvPicPr>
            <a:picLocks noChangeAspect="1" noChangeArrowheads="1"/>
          </p:cNvPicPr>
          <p:nvPr/>
        </p:nvPicPr>
        <p:blipFill rotWithShape="1">
          <a:blip r:embed="rId7">
            <a:extLst>
              <a:ext uri="{BEBA8EAE-BF5A-486C-A8C5-ECC9F3942E4B}">
                <a14:imgProps xmlns:a14="http://schemas.microsoft.com/office/drawing/2010/main">
                  <a14:imgLayer r:embed="rId12">
                    <a14:imgEffect>
                      <a14:backgroundRemoval t="36466" b="62641" l="10000" r="90000"/>
                    </a14:imgEffect>
                  </a14:imgLayer>
                </a14:imgProps>
              </a:ext>
              <a:ext uri="{28A0092B-C50C-407E-A947-70E740481C1C}">
                <a14:useLocalDpi xmlns:a14="http://schemas.microsoft.com/office/drawing/2010/main" val="0"/>
              </a:ext>
            </a:extLst>
          </a:blip>
          <a:srcRect t="33194" b="34087"/>
          <a:stretch/>
        </p:blipFill>
        <p:spPr bwMode="auto">
          <a:xfrm>
            <a:off x="5011769" y="6000940"/>
            <a:ext cx="1059017" cy="47643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BioRender | Life Science Icons">
            <a:extLst>
              <a:ext uri="{FF2B5EF4-FFF2-40B4-BE49-F238E27FC236}">
                <a16:creationId xmlns:a16="http://schemas.microsoft.com/office/drawing/2014/main" id="{38896AC7-CB4F-F14A-AF8D-3E50BBB3185C}"/>
              </a:ext>
            </a:extLst>
          </p:cNvPr>
          <p:cNvPicPr>
            <a:picLocks noChangeAspect="1" noChangeArrowheads="1"/>
          </p:cNvPicPr>
          <p:nvPr/>
        </p:nvPicPr>
        <p:blipFill rotWithShape="1">
          <a:blip r:embed="rId7">
            <a:extLst>
              <a:ext uri="{BEBA8EAE-BF5A-486C-A8C5-ECC9F3942E4B}">
                <a14:imgProps xmlns:a14="http://schemas.microsoft.com/office/drawing/2010/main">
                  <a14:imgLayer r:embed="rId9">
                    <a14:imgEffect>
                      <a14:backgroundRemoval t="36466" b="62641" l="10000" r="90000"/>
                    </a14:imgEffect>
                  </a14:imgLayer>
                </a14:imgProps>
              </a:ext>
              <a:ext uri="{28A0092B-C50C-407E-A947-70E740481C1C}">
                <a14:useLocalDpi xmlns:a14="http://schemas.microsoft.com/office/drawing/2010/main" val="0"/>
              </a:ext>
            </a:extLst>
          </a:blip>
          <a:srcRect t="33194" b="34087"/>
          <a:stretch/>
        </p:blipFill>
        <p:spPr bwMode="auto">
          <a:xfrm>
            <a:off x="10236116" y="5997578"/>
            <a:ext cx="1059017" cy="47643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BioRender | Life Science Icons">
            <a:extLst>
              <a:ext uri="{FF2B5EF4-FFF2-40B4-BE49-F238E27FC236}">
                <a16:creationId xmlns:a16="http://schemas.microsoft.com/office/drawing/2014/main" id="{E5CEDE55-27C9-1D48-94BB-510F18EBAE42}"/>
              </a:ext>
            </a:extLst>
          </p:cNvPr>
          <p:cNvPicPr>
            <a:picLocks noChangeAspect="1" noChangeArrowheads="1"/>
          </p:cNvPicPr>
          <p:nvPr/>
        </p:nvPicPr>
        <p:blipFill rotWithShape="1">
          <a:blip r:embed="rId7">
            <a:extLst>
              <a:ext uri="{BEBA8EAE-BF5A-486C-A8C5-ECC9F3942E4B}">
                <a14:imgProps xmlns:a14="http://schemas.microsoft.com/office/drawing/2010/main">
                  <a14:imgLayer r:embed="rId9">
                    <a14:imgEffect>
                      <a14:backgroundRemoval t="36466" b="62641" l="10000" r="90000"/>
                    </a14:imgEffect>
                  </a14:imgLayer>
                </a14:imgProps>
              </a:ext>
              <a:ext uri="{28A0092B-C50C-407E-A947-70E740481C1C}">
                <a14:useLocalDpi xmlns:a14="http://schemas.microsoft.com/office/drawing/2010/main" val="0"/>
              </a:ext>
            </a:extLst>
          </a:blip>
          <a:srcRect t="33194" b="34087"/>
          <a:stretch/>
        </p:blipFill>
        <p:spPr bwMode="auto">
          <a:xfrm>
            <a:off x="9783590" y="3770633"/>
            <a:ext cx="1059017" cy="47643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BioRender | Life Science Icons">
            <a:extLst>
              <a:ext uri="{FF2B5EF4-FFF2-40B4-BE49-F238E27FC236}">
                <a16:creationId xmlns:a16="http://schemas.microsoft.com/office/drawing/2014/main" id="{F6A2230B-A687-5F40-A3CC-53FCFB8EECF4}"/>
              </a:ext>
            </a:extLst>
          </p:cNvPr>
          <p:cNvPicPr>
            <a:picLocks noChangeAspect="1" noChangeArrowheads="1"/>
          </p:cNvPicPr>
          <p:nvPr/>
        </p:nvPicPr>
        <p:blipFill rotWithShape="1">
          <a:blip r:embed="rId7">
            <a:extLst>
              <a:ext uri="{BEBA8EAE-BF5A-486C-A8C5-ECC9F3942E4B}">
                <a14:imgProps xmlns:a14="http://schemas.microsoft.com/office/drawing/2010/main">
                  <a14:imgLayer r:embed="rId9">
                    <a14:imgEffect>
                      <a14:backgroundRemoval t="36466" b="62641" l="10000" r="90000"/>
                    </a14:imgEffect>
                  </a14:imgLayer>
                </a14:imgProps>
              </a:ext>
              <a:ext uri="{28A0092B-C50C-407E-A947-70E740481C1C}">
                <a14:useLocalDpi xmlns:a14="http://schemas.microsoft.com/office/drawing/2010/main" val="0"/>
              </a:ext>
            </a:extLst>
          </a:blip>
          <a:srcRect t="33194" b="34087"/>
          <a:stretch/>
        </p:blipFill>
        <p:spPr bwMode="auto">
          <a:xfrm>
            <a:off x="10387291" y="3748105"/>
            <a:ext cx="1059017" cy="47643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BioRender | Life Science Icons">
            <a:extLst>
              <a:ext uri="{FF2B5EF4-FFF2-40B4-BE49-F238E27FC236}">
                <a16:creationId xmlns:a16="http://schemas.microsoft.com/office/drawing/2014/main" id="{B07CDD03-02B2-7247-8FA5-245E0C8B0472}"/>
              </a:ext>
            </a:extLst>
          </p:cNvPr>
          <p:cNvPicPr>
            <a:picLocks noChangeAspect="1" noChangeArrowheads="1"/>
          </p:cNvPicPr>
          <p:nvPr/>
        </p:nvPicPr>
        <p:blipFill rotWithShape="1">
          <a:blip r:embed="rId7">
            <a:extLst>
              <a:ext uri="{BEBA8EAE-BF5A-486C-A8C5-ECC9F3942E4B}">
                <a14:imgProps xmlns:a14="http://schemas.microsoft.com/office/drawing/2010/main">
                  <a14:imgLayer r:embed="rId9">
                    <a14:imgEffect>
                      <a14:backgroundRemoval t="36466" b="62641" l="10000" r="90000"/>
                    </a14:imgEffect>
                  </a14:imgLayer>
                </a14:imgProps>
              </a:ext>
              <a:ext uri="{28A0092B-C50C-407E-A947-70E740481C1C}">
                <a14:useLocalDpi xmlns:a14="http://schemas.microsoft.com/office/drawing/2010/main" val="0"/>
              </a:ext>
            </a:extLst>
          </a:blip>
          <a:srcRect t="33194" b="34087"/>
          <a:stretch/>
        </p:blipFill>
        <p:spPr bwMode="auto">
          <a:xfrm>
            <a:off x="9533967" y="4111787"/>
            <a:ext cx="1059017" cy="47643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BioRender | Life Science Icons">
            <a:extLst>
              <a:ext uri="{FF2B5EF4-FFF2-40B4-BE49-F238E27FC236}">
                <a16:creationId xmlns:a16="http://schemas.microsoft.com/office/drawing/2014/main" id="{04E620E9-08CF-C045-A78F-6264DB64E146}"/>
              </a:ext>
            </a:extLst>
          </p:cNvPr>
          <p:cNvPicPr>
            <a:picLocks noChangeAspect="1" noChangeArrowheads="1"/>
          </p:cNvPicPr>
          <p:nvPr/>
        </p:nvPicPr>
        <p:blipFill rotWithShape="1">
          <a:blip r:embed="rId7">
            <a:extLst>
              <a:ext uri="{BEBA8EAE-BF5A-486C-A8C5-ECC9F3942E4B}">
                <a14:imgProps xmlns:a14="http://schemas.microsoft.com/office/drawing/2010/main">
                  <a14:imgLayer r:embed="rId13">
                    <a14:imgEffect>
                      <a14:backgroundRemoval t="36466" b="62641" l="10000" r="90000"/>
                    </a14:imgEffect>
                  </a14:imgLayer>
                </a14:imgProps>
              </a:ext>
              <a:ext uri="{28A0092B-C50C-407E-A947-70E740481C1C}">
                <a14:useLocalDpi xmlns:a14="http://schemas.microsoft.com/office/drawing/2010/main" val="0"/>
              </a:ext>
            </a:extLst>
          </a:blip>
          <a:srcRect t="33194" b="34087"/>
          <a:stretch/>
        </p:blipFill>
        <p:spPr bwMode="auto">
          <a:xfrm>
            <a:off x="10068668" y="4111786"/>
            <a:ext cx="1059017" cy="47643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BioRender | Life Science Icons">
            <a:extLst>
              <a:ext uri="{FF2B5EF4-FFF2-40B4-BE49-F238E27FC236}">
                <a16:creationId xmlns:a16="http://schemas.microsoft.com/office/drawing/2014/main" id="{648B956D-51EC-8D48-9353-4300FBD34747}"/>
              </a:ext>
            </a:extLst>
          </p:cNvPr>
          <p:cNvPicPr>
            <a:picLocks noChangeAspect="1" noChangeArrowheads="1"/>
          </p:cNvPicPr>
          <p:nvPr/>
        </p:nvPicPr>
        <p:blipFill rotWithShape="1">
          <a:blip r:embed="rId7">
            <a:extLst>
              <a:ext uri="{BEBA8EAE-BF5A-486C-A8C5-ECC9F3942E4B}">
                <a14:imgProps xmlns:a14="http://schemas.microsoft.com/office/drawing/2010/main">
                  <a14:imgLayer r:embed="rId14">
                    <a14:imgEffect>
                      <a14:backgroundRemoval t="36466" b="62641" l="10000" r="90000"/>
                    </a14:imgEffect>
                  </a14:imgLayer>
                </a14:imgProps>
              </a:ext>
              <a:ext uri="{28A0092B-C50C-407E-A947-70E740481C1C}">
                <a14:useLocalDpi xmlns:a14="http://schemas.microsoft.com/office/drawing/2010/main" val="0"/>
              </a:ext>
            </a:extLst>
          </a:blip>
          <a:srcRect t="33194" b="34087"/>
          <a:stretch/>
        </p:blipFill>
        <p:spPr bwMode="auto">
          <a:xfrm>
            <a:off x="10567914" y="4098913"/>
            <a:ext cx="1059017" cy="47643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ACD23E48-2D1C-2445-8121-A60D7F7EA6BE}"/>
              </a:ext>
            </a:extLst>
          </p:cNvPr>
          <p:cNvCxnSpPr>
            <a:cxnSpLocks/>
          </p:cNvCxnSpPr>
          <p:nvPr/>
        </p:nvCxnSpPr>
        <p:spPr>
          <a:xfrm>
            <a:off x="9086409" y="2599515"/>
            <a:ext cx="0" cy="2001583"/>
          </a:xfrm>
          <a:prstGeom prst="line">
            <a:avLst/>
          </a:prstGeom>
          <a:ln w="76200">
            <a:solidFill>
              <a:srgbClr val="A5A5A5"/>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9CC744A-D6DC-FB4D-A06B-3AE33310AF27}"/>
              </a:ext>
            </a:extLst>
          </p:cNvPr>
          <p:cNvCxnSpPr>
            <a:cxnSpLocks/>
          </p:cNvCxnSpPr>
          <p:nvPr/>
        </p:nvCxnSpPr>
        <p:spPr>
          <a:xfrm>
            <a:off x="4199514" y="4666332"/>
            <a:ext cx="0" cy="2001583"/>
          </a:xfrm>
          <a:prstGeom prst="line">
            <a:avLst/>
          </a:prstGeom>
          <a:ln w="76200">
            <a:solidFill>
              <a:srgbClr val="A5A5A5"/>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46D045-0BD5-7841-9E57-F703DD9885BA}"/>
              </a:ext>
            </a:extLst>
          </p:cNvPr>
          <p:cNvCxnSpPr>
            <a:cxnSpLocks/>
          </p:cNvCxnSpPr>
          <p:nvPr/>
        </p:nvCxnSpPr>
        <p:spPr>
          <a:xfrm>
            <a:off x="9086409" y="4666332"/>
            <a:ext cx="0" cy="2001583"/>
          </a:xfrm>
          <a:prstGeom prst="line">
            <a:avLst/>
          </a:prstGeom>
          <a:ln w="76200">
            <a:solidFill>
              <a:srgbClr val="A5A5A5"/>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3199CED-4FEB-7E40-B88D-75C41835D64A}"/>
              </a:ext>
            </a:extLst>
          </p:cNvPr>
          <p:cNvCxnSpPr>
            <a:cxnSpLocks/>
          </p:cNvCxnSpPr>
          <p:nvPr/>
        </p:nvCxnSpPr>
        <p:spPr>
          <a:xfrm>
            <a:off x="4199514" y="2664749"/>
            <a:ext cx="0" cy="2001583"/>
          </a:xfrm>
          <a:prstGeom prst="line">
            <a:avLst/>
          </a:prstGeom>
          <a:ln w="76200">
            <a:solidFill>
              <a:srgbClr val="A5A5A5"/>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7752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0303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F3AB9-2DBA-8247-B91B-7E93AF2BF730}"/>
              </a:ext>
            </a:extLst>
          </p:cNvPr>
          <p:cNvSpPr>
            <a:spLocks noGrp="1"/>
          </p:cNvSpPr>
          <p:nvPr>
            <p:ph type="title"/>
          </p:nvPr>
        </p:nvSpPr>
        <p:spPr>
          <a:xfrm>
            <a:off x="741317" y="411889"/>
            <a:ext cx="5902234" cy="1325563"/>
          </a:xfrm>
        </p:spPr>
        <p:style>
          <a:lnRef idx="2">
            <a:schemeClr val="dk1"/>
          </a:lnRef>
          <a:fillRef idx="1">
            <a:schemeClr val="lt1"/>
          </a:fillRef>
          <a:effectRef idx="0">
            <a:schemeClr val="dk1"/>
          </a:effectRef>
          <a:fontRef idx="minor">
            <a:schemeClr val="dk1"/>
          </a:fontRef>
        </p:style>
        <p:txBody>
          <a:bodyPr/>
          <a:lstStyle/>
          <a:p>
            <a:r>
              <a:rPr lang="en-US" b="1" dirty="0"/>
              <a:t>	Tissue Collection</a:t>
            </a:r>
          </a:p>
        </p:txBody>
      </p:sp>
      <p:graphicFrame>
        <p:nvGraphicFramePr>
          <p:cNvPr id="7" name="Content Placeholder 6">
            <a:extLst>
              <a:ext uri="{FF2B5EF4-FFF2-40B4-BE49-F238E27FC236}">
                <a16:creationId xmlns:a16="http://schemas.microsoft.com/office/drawing/2014/main" id="{5DDAF635-3AC7-9949-8121-56CFAFF44BF4}"/>
              </a:ext>
            </a:extLst>
          </p:cNvPr>
          <p:cNvGraphicFramePr>
            <a:graphicFrameLocks noGrp="1"/>
          </p:cNvGraphicFramePr>
          <p:nvPr>
            <p:ph idx="1"/>
            <p:extLst>
              <p:ext uri="{D42A27DB-BD31-4B8C-83A1-F6EECF244321}">
                <p14:modId xmlns:p14="http://schemas.microsoft.com/office/powerpoint/2010/main" val="2405043743"/>
              </p:ext>
            </p:extLst>
          </p:nvPr>
        </p:nvGraphicFramePr>
        <p:xfrm>
          <a:off x="838200" y="1825625"/>
          <a:ext cx="590223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A picture containing text&#10;&#10;Description automatically generated">
            <a:extLst>
              <a:ext uri="{FF2B5EF4-FFF2-40B4-BE49-F238E27FC236}">
                <a16:creationId xmlns:a16="http://schemas.microsoft.com/office/drawing/2014/main" id="{971870CB-FCAA-C346-8BE8-002AB7E41A8F}"/>
              </a:ext>
            </a:extLst>
          </p:cNvPr>
          <p:cNvPicPr>
            <a:picLocks noChangeAspect="1"/>
          </p:cNvPicPr>
          <p:nvPr/>
        </p:nvPicPr>
        <p:blipFill rotWithShape="1">
          <a:blip r:embed="rId8"/>
          <a:srcRect l="21739" r="16304"/>
          <a:stretch/>
        </p:blipFill>
        <p:spPr>
          <a:xfrm rot="5400000">
            <a:off x="7987067" y="79656"/>
            <a:ext cx="3156219" cy="382068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AA20597D-26A2-0545-91CE-D596BF9A5481}"/>
              </a:ext>
            </a:extLst>
          </p:cNvPr>
          <p:cNvPicPr>
            <a:picLocks noChangeAspect="1"/>
          </p:cNvPicPr>
          <p:nvPr/>
        </p:nvPicPr>
        <p:blipFill rotWithShape="1">
          <a:blip r:embed="rId9"/>
          <a:srcRect l="34667" r="29143"/>
          <a:stretch/>
        </p:blipFill>
        <p:spPr>
          <a:xfrm rot="5400000">
            <a:off x="8246654" y="2707687"/>
            <a:ext cx="2317070" cy="4801823"/>
          </a:xfrm>
          <a:prstGeom prst="rect">
            <a:avLst/>
          </a:prstGeom>
        </p:spPr>
      </p:pic>
    </p:spTree>
    <p:extLst>
      <p:ext uri="{BB962C8B-B14F-4D97-AF65-F5344CB8AC3E}">
        <p14:creationId xmlns:p14="http://schemas.microsoft.com/office/powerpoint/2010/main" val="3846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0303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5D037-D45F-FE4F-B1F1-AD59227A867C}"/>
              </a:ext>
            </a:extLst>
          </p:cNvPr>
          <p:cNvSpPr>
            <a:spLocks noGrp="1"/>
          </p:cNvSpPr>
          <p:nvPr>
            <p:ph type="title"/>
          </p:nvPr>
        </p:nvSpPr>
        <p:spPr>
          <a:xfrm>
            <a:off x="0" y="211224"/>
            <a:ext cx="12192000" cy="1114339"/>
          </a:xfrm>
          <a:solidFill>
            <a:srgbClr val="EFA6EA"/>
          </a:solidFill>
        </p:spPr>
        <p:txBody>
          <a:bodyPr/>
          <a:lstStyle/>
          <a:p>
            <a:pPr algn="ctr"/>
            <a:r>
              <a:rPr lang="en-US" sz="4800" dirty="0"/>
              <a:t>Quantifying</a:t>
            </a:r>
            <a:r>
              <a:rPr lang="en-US" dirty="0"/>
              <a:t> </a:t>
            </a:r>
          </a:p>
        </p:txBody>
      </p:sp>
      <p:sp>
        <p:nvSpPr>
          <p:cNvPr id="3" name="Content Placeholder 2">
            <a:extLst>
              <a:ext uri="{FF2B5EF4-FFF2-40B4-BE49-F238E27FC236}">
                <a16:creationId xmlns:a16="http://schemas.microsoft.com/office/drawing/2014/main" id="{12F2C7D4-4D86-9D45-8B1F-6435BFC50013}"/>
              </a:ext>
            </a:extLst>
          </p:cNvPr>
          <p:cNvSpPr>
            <a:spLocks noGrp="1"/>
          </p:cNvSpPr>
          <p:nvPr>
            <p:ph idx="1"/>
          </p:nvPr>
        </p:nvSpPr>
        <p:spPr/>
        <p:txBody>
          <a:bodyPr/>
          <a:lstStyle/>
          <a:p>
            <a:endParaRPr lang="en-US" dirty="0"/>
          </a:p>
          <a:p>
            <a:endParaRPr lang="en-US" dirty="0"/>
          </a:p>
        </p:txBody>
      </p:sp>
      <p:pic>
        <p:nvPicPr>
          <p:cNvPr id="8" name="Picture 7">
            <a:extLst>
              <a:ext uri="{FF2B5EF4-FFF2-40B4-BE49-F238E27FC236}">
                <a16:creationId xmlns:a16="http://schemas.microsoft.com/office/drawing/2014/main" id="{5684217A-5AF0-F54F-B86B-BDC3CB4E30DA}"/>
              </a:ext>
            </a:extLst>
          </p:cNvPr>
          <p:cNvPicPr>
            <a:picLocks noChangeAspect="1"/>
          </p:cNvPicPr>
          <p:nvPr/>
        </p:nvPicPr>
        <p:blipFill>
          <a:blip r:embed="rId2"/>
          <a:stretch>
            <a:fillRect/>
          </a:stretch>
        </p:blipFill>
        <p:spPr>
          <a:xfrm>
            <a:off x="4550929" y="2396708"/>
            <a:ext cx="3274726" cy="2145898"/>
          </a:xfrm>
          <a:prstGeom prst="rect">
            <a:avLst/>
          </a:prstGeom>
          <a:solidFill>
            <a:srgbClr val="FFFFFF">
              <a:shade val="85000"/>
            </a:srgbClr>
          </a:solidFill>
          <a:ln w="88900" cap="sq">
            <a:solidFill>
              <a:schemeClr val="bg2">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49E1383C-5D31-C042-843B-4A729B1BEB61}"/>
              </a:ext>
            </a:extLst>
          </p:cNvPr>
          <p:cNvPicPr>
            <a:picLocks noChangeAspect="1"/>
          </p:cNvPicPr>
          <p:nvPr/>
        </p:nvPicPr>
        <p:blipFill>
          <a:blip r:embed="rId3"/>
          <a:stretch>
            <a:fillRect/>
          </a:stretch>
        </p:blipFill>
        <p:spPr>
          <a:xfrm>
            <a:off x="4519835" y="4542606"/>
            <a:ext cx="3310420" cy="2243867"/>
          </a:xfrm>
          <a:prstGeom prst="rect">
            <a:avLst/>
          </a:prstGeom>
          <a:solidFill>
            <a:srgbClr val="FFFFFF">
              <a:shade val="85000"/>
            </a:srgbClr>
          </a:solidFill>
          <a:ln w="88900" cap="sq">
            <a:solidFill>
              <a:schemeClr val="bg2">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picture containing ground, nature&#10;&#10;Description automatically generated">
            <a:extLst>
              <a:ext uri="{FF2B5EF4-FFF2-40B4-BE49-F238E27FC236}">
                <a16:creationId xmlns:a16="http://schemas.microsoft.com/office/drawing/2014/main" id="{CCC0F50A-E23B-174A-90BB-A2E1490004D1}"/>
              </a:ext>
            </a:extLst>
          </p:cNvPr>
          <p:cNvPicPr>
            <a:picLocks noChangeAspect="1"/>
          </p:cNvPicPr>
          <p:nvPr/>
        </p:nvPicPr>
        <p:blipFill>
          <a:blip r:embed="rId4"/>
          <a:stretch>
            <a:fillRect/>
          </a:stretch>
        </p:blipFill>
        <p:spPr>
          <a:xfrm>
            <a:off x="1209415" y="4403967"/>
            <a:ext cx="3265804" cy="2382506"/>
          </a:xfrm>
          <a:prstGeom prst="rect">
            <a:avLst/>
          </a:prstGeom>
          <a:solidFill>
            <a:srgbClr val="FFFFFF">
              <a:shade val="85000"/>
            </a:srgbClr>
          </a:solidFill>
          <a:ln w="88900" cap="sq">
            <a:solidFill>
              <a:schemeClr val="bg2">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FDDCD681-AAA7-4643-B635-A61878770CFC}"/>
              </a:ext>
            </a:extLst>
          </p:cNvPr>
          <p:cNvPicPr>
            <a:picLocks noChangeAspect="1"/>
          </p:cNvPicPr>
          <p:nvPr/>
        </p:nvPicPr>
        <p:blipFill>
          <a:blip r:embed="rId5"/>
          <a:stretch>
            <a:fillRect/>
          </a:stretch>
        </p:blipFill>
        <p:spPr>
          <a:xfrm>
            <a:off x="1227262" y="2417176"/>
            <a:ext cx="3274726" cy="2104963"/>
          </a:xfrm>
          <a:prstGeom prst="rect">
            <a:avLst/>
          </a:prstGeom>
          <a:solidFill>
            <a:srgbClr val="FFFFFF">
              <a:shade val="85000"/>
            </a:srgbClr>
          </a:solidFill>
          <a:ln w="88900" cap="sq">
            <a:solidFill>
              <a:schemeClr val="bg2">
                <a:lumMod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descr="A picture containing text&#10;&#10;Description automatically generated">
            <a:extLst>
              <a:ext uri="{FF2B5EF4-FFF2-40B4-BE49-F238E27FC236}">
                <a16:creationId xmlns:a16="http://schemas.microsoft.com/office/drawing/2014/main" id="{81D21B3F-9023-2E44-9AE9-318F4DF9B2E3}"/>
              </a:ext>
            </a:extLst>
          </p:cNvPr>
          <p:cNvPicPr>
            <a:picLocks noChangeAspect="1"/>
          </p:cNvPicPr>
          <p:nvPr/>
        </p:nvPicPr>
        <p:blipFill>
          <a:blip r:embed="rId6"/>
          <a:stretch>
            <a:fillRect/>
          </a:stretch>
        </p:blipFill>
        <p:spPr>
          <a:xfrm rot="16200000">
            <a:off x="-1415618" y="4197274"/>
            <a:ext cx="4507635" cy="813816"/>
          </a:xfrm>
          <a:prstGeom prst="rect">
            <a:avLst/>
          </a:prstGeom>
        </p:spPr>
      </p:pic>
      <p:pic>
        <p:nvPicPr>
          <p:cNvPr id="29" name="Picture 28" descr="A picture containing graphical user interface&#10;&#10;Description automatically generated">
            <a:extLst>
              <a:ext uri="{FF2B5EF4-FFF2-40B4-BE49-F238E27FC236}">
                <a16:creationId xmlns:a16="http://schemas.microsoft.com/office/drawing/2014/main" id="{40544CC7-C2E4-5949-AC70-225EB3ABB59A}"/>
              </a:ext>
            </a:extLst>
          </p:cNvPr>
          <p:cNvPicPr>
            <a:picLocks noChangeAspect="1"/>
          </p:cNvPicPr>
          <p:nvPr/>
        </p:nvPicPr>
        <p:blipFill>
          <a:blip r:embed="rId7"/>
          <a:stretch>
            <a:fillRect/>
          </a:stretch>
        </p:blipFill>
        <p:spPr>
          <a:xfrm>
            <a:off x="1191568" y="1271018"/>
            <a:ext cx="6717397" cy="1235776"/>
          </a:xfrm>
          <a:prstGeom prst="rect">
            <a:avLst/>
          </a:prstGeom>
        </p:spPr>
      </p:pic>
      <p:sp>
        <p:nvSpPr>
          <p:cNvPr id="30" name="Right Triangle 29">
            <a:extLst>
              <a:ext uri="{FF2B5EF4-FFF2-40B4-BE49-F238E27FC236}">
                <a16:creationId xmlns:a16="http://schemas.microsoft.com/office/drawing/2014/main" id="{7D5EF17F-63B4-D247-A7EB-35FF8C3AC661}"/>
              </a:ext>
            </a:extLst>
          </p:cNvPr>
          <p:cNvSpPr/>
          <p:nvPr/>
        </p:nvSpPr>
        <p:spPr>
          <a:xfrm rot="10800000">
            <a:off x="2248712" y="2465218"/>
            <a:ext cx="2218907" cy="1459564"/>
          </a:xfrm>
          <a:prstGeom prst="rtTriangl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Triangle 30">
            <a:extLst>
              <a:ext uri="{FF2B5EF4-FFF2-40B4-BE49-F238E27FC236}">
                <a16:creationId xmlns:a16="http://schemas.microsoft.com/office/drawing/2014/main" id="{132AE6CA-BB9C-3E41-A820-302981F70F89}"/>
              </a:ext>
            </a:extLst>
          </p:cNvPr>
          <p:cNvSpPr/>
          <p:nvPr/>
        </p:nvSpPr>
        <p:spPr>
          <a:xfrm rot="10800000">
            <a:off x="5588901" y="2440129"/>
            <a:ext cx="2218907" cy="1459564"/>
          </a:xfrm>
          <a:prstGeom prst="rtTriangl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Triangle 31">
            <a:extLst>
              <a:ext uri="{FF2B5EF4-FFF2-40B4-BE49-F238E27FC236}">
                <a16:creationId xmlns:a16="http://schemas.microsoft.com/office/drawing/2014/main" id="{FB335C75-F8F8-3745-9EC6-B2F3D0536F44}"/>
              </a:ext>
            </a:extLst>
          </p:cNvPr>
          <p:cNvSpPr/>
          <p:nvPr/>
        </p:nvSpPr>
        <p:spPr>
          <a:xfrm rot="10800000">
            <a:off x="2215391" y="4588951"/>
            <a:ext cx="2218907" cy="1459564"/>
          </a:xfrm>
          <a:prstGeom prst="rtTriangl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6A9C220A-3B6E-424C-9D42-CE808D2B4769}"/>
              </a:ext>
            </a:extLst>
          </p:cNvPr>
          <p:cNvSpPr/>
          <p:nvPr/>
        </p:nvSpPr>
        <p:spPr>
          <a:xfrm rot="10800000">
            <a:off x="5588901" y="4580730"/>
            <a:ext cx="2218907" cy="1459564"/>
          </a:xfrm>
          <a:prstGeom prst="rtTriangl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5341DCC3-B578-7446-AE91-EB52E39F1C42}"/>
              </a:ext>
            </a:extLst>
          </p:cNvPr>
          <p:cNvPicPr>
            <a:picLocks noChangeAspect="1"/>
          </p:cNvPicPr>
          <p:nvPr/>
        </p:nvPicPr>
        <p:blipFill>
          <a:blip r:embed="rId8"/>
          <a:stretch>
            <a:fillRect/>
          </a:stretch>
        </p:blipFill>
        <p:spPr>
          <a:xfrm>
            <a:off x="7947495" y="2548737"/>
            <a:ext cx="4184429" cy="2905113"/>
          </a:xfrm>
          <a:prstGeom prst="rect">
            <a:avLst/>
          </a:prstGeom>
        </p:spPr>
      </p:pic>
      <p:sp>
        <p:nvSpPr>
          <p:cNvPr id="19" name="Right Triangle 18">
            <a:extLst>
              <a:ext uri="{FF2B5EF4-FFF2-40B4-BE49-F238E27FC236}">
                <a16:creationId xmlns:a16="http://schemas.microsoft.com/office/drawing/2014/main" id="{D25B6791-3F76-B04B-A64F-238C68E4174B}"/>
              </a:ext>
            </a:extLst>
          </p:cNvPr>
          <p:cNvSpPr/>
          <p:nvPr/>
        </p:nvSpPr>
        <p:spPr>
          <a:xfrm rot="10800000">
            <a:off x="9776690" y="4542605"/>
            <a:ext cx="263016" cy="195649"/>
          </a:xfrm>
          <a:prstGeom prst="rtTriangl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1530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B4BA17-092C-D649-95F7-313DB858B686}"/>
              </a:ext>
            </a:extLst>
          </p:cNvPr>
          <p:cNvSpPr>
            <a:spLocks noGrp="1"/>
          </p:cNvSpPr>
          <p:nvPr>
            <p:ph type="title"/>
          </p:nvPr>
        </p:nvSpPr>
        <p:spPr>
          <a:xfrm>
            <a:off x="966952" y="1204108"/>
            <a:ext cx="2669406" cy="1781175"/>
          </a:xfrm>
        </p:spPr>
        <p:txBody>
          <a:bodyPr vert="horz" lIns="91440" tIns="45720" rIns="91440" bIns="45720" rtlCol="0" anchor="ctr">
            <a:normAutofit/>
          </a:bodyPr>
          <a:lstStyle/>
          <a:p>
            <a:r>
              <a:rPr lang="en-US" sz="3200" kern="1200">
                <a:solidFill>
                  <a:srgbClr val="FFFFFF"/>
                </a:solidFill>
                <a:latin typeface="+mj-lt"/>
                <a:ea typeface="+mj-ea"/>
                <a:cs typeface="+mj-cs"/>
              </a:rPr>
              <a:t>Preliminary Results</a:t>
            </a:r>
          </a:p>
        </p:txBody>
      </p:sp>
      <p:sp>
        <p:nvSpPr>
          <p:cNvPr id="10" name="TextBox 9">
            <a:extLst>
              <a:ext uri="{FF2B5EF4-FFF2-40B4-BE49-F238E27FC236}">
                <a16:creationId xmlns:a16="http://schemas.microsoft.com/office/drawing/2014/main" id="{2FFA468F-175E-2F49-A4CD-B1B576390202}"/>
              </a:ext>
            </a:extLst>
          </p:cNvPr>
          <p:cNvSpPr txBox="1"/>
          <p:nvPr/>
        </p:nvSpPr>
        <p:spPr>
          <a:xfrm>
            <a:off x="966951" y="3355130"/>
            <a:ext cx="2669407" cy="2427333"/>
          </a:xfrm>
          <a:prstGeom prst="rect">
            <a:avLst/>
          </a:prstGeom>
        </p:spPr>
        <p:txBody>
          <a:bodyPr vert="horz" lIns="91440" tIns="45720" rIns="91440" bIns="45720" rtlCol="0">
            <a:normAutofit/>
          </a:bodyPr>
          <a:lstStyle/>
          <a:p>
            <a:pPr>
              <a:lnSpc>
                <a:spcPct val="90000"/>
              </a:lnSpc>
              <a:spcAft>
                <a:spcPts val="600"/>
              </a:spcAft>
            </a:pPr>
            <a:r>
              <a:rPr lang="en-US" sz="1600" dirty="0"/>
              <a:t>Main Effect of Mom</a:t>
            </a:r>
          </a:p>
          <a:p>
            <a:pPr>
              <a:lnSpc>
                <a:spcPct val="90000"/>
              </a:lnSpc>
              <a:spcAft>
                <a:spcPts val="600"/>
              </a:spcAft>
            </a:pPr>
            <a:r>
              <a:rPr lang="en-US" sz="1600" dirty="0"/>
              <a:t>F(1,12)= 3.711 ; p= .078</a:t>
            </a:r>
          </a:p>
          <a:p>
            <a:pPr indent="-228600">
              <a:lnSpc>
                <a:spcPct val="90000"/>
              </a:lnSpc>
              <a:spcAft>
                <a:spcPts val="600"/>
              </a:spcAft>
              <a:buFont typeface="Arial" panose="020B0604020202020204" pitchFamily="34" charset="0"/>
              <a:buChar char="•"/>
            </a:pPr>
            <a:endParaRPr lang="en-US" sz="1600" dirty="0"/>
          </a:p>
          <a:p>
            <a:pPr>
              <a:lnSpc>
                <a:spcPct val="90000"/>
              </a:lnSpc>
              <a:spcAft>
                <a:spcPts val="600"/>
              </a:spcAft>
            </a:pPr>
            <a:r>
              <a:rPr lang="en-US" sz="1600" dirty="0"/>
              <a:t>Main Effect of Sibling </a:t>
            </a:r>
          </a:p>
          <a:p>
            <a:pPr>
              <a:lnSpc>
                <a:spcPct val="90000"/>
              </a:lnSpc>
              <a:spcAft>
                <a:spcPts val="600"/>
              </a:spcAft>
            </a:pPr>
            <a:r>
              <a:rPr lang="en-US" sz="1600" dirty="0"/>
              <a:t>F(1,12)= .137; p=.718</a:t>
            </a:r>
          </a:p>
          <a:p>
            <a:pPr indent="-228600">
              <a:lnSpc>
                <a:spcPct val="90000"/>
              </a:lnSpc>
              <a:spcAft>
                <a:spcPts val="600"/>
              </a:spcAft>
              <a:buFont typeface="Arial" panose="020B0604020202020204" pitchFamily="34" charset="0"/>
              <a:buChar char="•"/>
            </a:pPr>
            <a:endParaRPr lang="en-US" sz="1600" dirty="0"/>
          </a:p>
          <a:p>
            <a:pPr>
              <a:lnSpc>
                <a:spcPct val="90000"/>
              </a:lnSpc>
              <a:spcAft>
                <a:spcPts val="600"/>
              </a:spcAft>
            </a:pPr>
            <a:r>
              <a:rPr lang="en-US" sz="1600" dirty="0"/>
              <a:t>Interaction</a:t>
            </a:r>
          </a:p>
          <a:p>
            <a:pPr>
              <a:lnSpc>
                <a:spcPct val="90000"/>
              </a:lnSpc>
              <a:spcAft>
                <a:spcPts val="600"/>
              </a:spcAft>
            </a:pPr>
            <a:r>
              <a:rPr lang="en-US" sz="1600" dirty="0"/>
              <a:t>F(1,12)= .575 ; p=.463</a:t>
            </a:r>
          </a:p>
        </p:txBody>
      </p:sp>
      <p:pic>
        <p:nvPicPr>
          <p:cNvPr id="16" name="Picture 15" descr="Chart, box and whisker chart&#10;&#10;Description automatically generated">
            <a:extLst>
              <a:ext uri="{FF2B5EF4-FFF2-40B4-BE49-F238E27FC236}">
                <a16:creationId xmlns:a16="http://schemas.microsoft.com/office/drawing/2014/main" id="{BFD8DCB0-C66E-DF41-AECC-D62C9274C148}"/>
              </a:ext>
            </a:extLst>
          </p:cNvPr>
          <p:cNvPicPr>
            <a:picLocks noChangeAspect="1"/>
          </p:cNvPicPr>
          <p:nvPr/>
        </p:nvPicPr>
        <p:blipFill>
          <a:blip r:embed="rId3"/>
          <a:stretch>
            <a:fillRect/>
          </a:stretch>
        </p:blipFill>
        <p:spPr>
          <a:xfrm>
            <a:off x="4915312" y="952500"/>
            <a:ext cx="6397302" cy="4829963"/>
          </a:xfrm>
          <a:prstGeom prst="rect">
            <a:avLst/>
          </a:prstGeom>
        </p:spPr>
      </p:pic>
    </p:spTree>
    <p:extLst>
      <p:ext uri="{BB962C8B-B14F-4D97-AF65-F5344CB8AC3E}">
        <p14:creationId xmlns:p14="http://schemas.microsoft.com/office/powerpoint/2010/main" val="226784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03030"/>
        </a:solidFill>
        <a:effectLst/>
      </p:bgPr>
    </p:bg>
    <p:spTree>
      <p:nvGrpSpPr>
        <p:cNvPr id="1" name=""/>
        <p:cNvGrpSpPr/>
        <p:nvPr/>
      </p:nvGrpSpPr>
      <p:grpSpPr>
        <a:xfrm>
          <a:off x="0" y="0"/>
          <a:ext cx="0" cy="0"/>
          <a:chOff x="0" y="0"/>
          <a:chExt cx="0" cy="0"/>
        </a:xfrm>
      </p:grpSpPr>
      <p:pic>
        <p:nvPicPr>
          <p:cNvPr id="7" name="Picture 6" descr="A person using a microscope&#10;&#10;Description automatically generated with low confidence">
            <a:extLst>
              <a:ext uri="{FF2B5EF4-FFF2-40B4-BE49-F238E27FC236}">
                <a16:creationId xmlns:a16="http://schemas.microsoft.com/office/drawing/2014/main" id="{729591E0-56F3-A945-9B5D-0F5C2EE297A0}"/>
              </a:ext>
            </a:extLst>
          </p:cNvPr>
          <p:cNvPicPr>
            <a:picLocks noChangeAspect="1"/>
          </p:cNvPicPr>
          <p:nvPr/>
        </p:nvPicPr>
        <p:blipFill>
          <a:blip r:embed="rId2"/>
          <a:stretch>
            <a:fillRect/>
          </a:stretch>
        </p:blipFill>
        <p:spPr>
          <a:xfrm rot="5400000">
            <a:off x="2582035" y="861633"/>
            <a:ext cx="6852992" cy="5139744"/>
          </a:xfrm>
          <a:prstGeom prst="rect">
            <a:avLst/>
          </a:prstGeom>
        </p:spPr>
      </p:pic>
    </p:spTree>
    <p:extLst>
      <p:ext uri="{BB962C8B-B14F-4D97-AF65-F5344CB8AC3E}">
        <p14:creationId xmlns:p14="http://schemas.microsoft.com/office/powerpoint/2010/main" val="33035124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27669</TotalTime>
  <Words>688</Words>
  <Application>Microsoft Macintosh PowerPoint</Application>
  <PresentationFormat>Widescreen</PresentationFormat>
  <Paragraphs>63</Paragraphs>
  <Slides>12</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Desdemona</vt:lpstr>
      <vt:lpstr>Tw Cen MT</vt:lpstr>
      <vt:lpstr>Office Theme</vt:lpstr>
      <vt:lpstr>The Effects of Maternal Separation on Oxytocin Expression in Rats  </vt:lpstr>
      <vt:lpstr>Maternal Attachment</vt:lpstr>
      <vt:lpstr>Adoptions</vt:lpstr>
      <vt:lpstr>Oxytocin</vt:lpstr>
      <vt:lpstr>Treatment</vt:lpstr>
      <vt:lpstr> Tissue Collection</vt:lpstr>
      <vt:lpstr>Quantifying </vt:lpstr>
      <vt:lpstr>Preliminary Results</vt:lpstr>
      <vt:lpstr>PowerPoint Presentation</vt:lpstr>
      <vt:lpstr> Conclusion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Effects of Maternal Separation on Oxytocin Expression  </dc:title>
  <dc:creator>Seedlock, Lauren</dc:creator>
  <cp:lastModifiedBy>Seedlock, Lauren</cp:lastModifiedBy>
  <cp:revision>47</cp:revision>
  <dcterms:created xsi:type="dcterms:W3CDTF">2022-03-30T14:15:08Z</dcterms:created>
  <dcterms:modified xsi:type="dcterms:W3CDTF">2022-04-18T19:31:47Z</dcterms:modified>
</cp:coreProperties>
</file>