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0233600" cy="32918400"/>
  <p:notesSz cx="6858000" cy="9144000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267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C71"/>
    <a:srgbClr val="910D1A"/>
    <a:srgbClr val="700005"/>
    <a:srgbClr val="488D40"/>
    <a:srgbClr val="B8D289"/>
    <a:srgbClr val="C8D9ED"/>
    <a:srgbClr val="001F3A"/>
    <a:srgbClr val="DA8E2E"/>
    <a:srgbClr val="8DB7B0"/>
    <a:srgbClr val="C201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02758E-AD1F-C5D0-7379-F67D525C8163}" v="65" dt="2025-03-10T14:04:23.300"/>
    <p1510:client id="{504B6FC3-0999-8917-D00A-3F09817822D8}" v="1185" dt="2025-03-09T03:01:49.567"/>
    <p1510:client id="{E2C14388-21CF-9DC0-CB96-E89CB4B482E2}" v="162" dt="2025-03-09T03:05:59.5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6" d="100"/>
          <a:sy n="16" d="100"/>
        </p:scale>
        <p:origin x="520" y="108"/>
      </p:cViewPr>
      <p:guideLst>
        <p:guide orient="horz" pos="10368"/>
        <p:guide pos="126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17520" y="10226042"/>
            <a:ext cx="3419856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35040" y="18653760"/>
            <a:ext cx="2816352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11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023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0352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047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0587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070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082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094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35664-EEA5-47CB-8A58-93989048F577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75EB-2D82-447D-BE1A-C13E496E5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08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35664-EEA5-47CB-8A58-93989048F577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75EB-2D82-447D-BE1A-C13E496E5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751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0014330" y="6324600"/>
            <a:ext cx="43453683" cy="1348206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53273" y="6324600"/>
            <a:ext cx="129690497" cy="1348206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35664-EEA5-47CB-8A58-93989048F577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75EB-2D82-447D-BE1A-C13E496E5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283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35664-EEA5-47CB-8A58-93989048F577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75EB-2D82-447D-BE1A-C13E496E5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54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8177" y="21153122"/>
            <a:ext cx="34198560" cy="6537960"/>
          </a:xfrm>
        </p:spPr>
        <p:txBody>
          <a:bodyPr anchor="t"/>
          <a:lstStyle>
            <a:lvl1pPr algn="l">
              <a:defRPr sz="17601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78177" y="13952225"/>
            <a:ext cx="34198560" cy="7200898"/>
          </a:xfrm>
        </p:spPr>
        <p:txBody>
          <a:bodyPr anchor="b"/>
          <a:lstStyle>
            <a:lvl1pPr marL="0" indent="0">
              <a:buNone/>
              <a:defRPr sz="8800">
                <a:solidFill>
                  <a:schemeClr val="tx1">
                    <a:tint val="75000"/>
                  </a:schemeClr>
                </a:solidFill>
              </a:defRPr>
            </a:lvl1pPr>
            <a:lvl2pPr marL="2011753" indent="0">
              <a:buNone/>
              <a:defRPr sz="7884">
                <a:solidFill>
                  <a:schemeClr val="tx1">
                    <a:tint val="75000"/>
                  </a:schemeClr>
                </a:solidFill>
              </a:defRPr>
            </a:lvl2pPr>
            <a:lvl3pPr marL="4023506" indent="0">
              <a:buNone/>
              <a:defRPr sz="7059">
                <a:solidFill>
                  <a:schemeClr val="tx1">
                    <a:tint val="75000"/>
                  </a:schemeClr>
                </a:solidFill>
              </a:defRPr>
            </a:lvl3pPr>
            <a:lvl4pPr marL="6035259" indent="0">
              <a:buNone/>
              <a:defRPr sz="6142">
                <a:solidFill>
                  <a:schemeClr val="tx1">
                    <a:tint val="75000"/>
                  </a:schemeClr>
                </a:solidFill>
              </a:defRPr>
            </a:lvl4pPr>
            <a:lvl5pPr marL="8047013" indent="0">
              <a:buNone/>
              <a:defRPr sz="6142">
                <a:solidFill>
                  <a:schemeClr val="tx1">
                    <a:tint val="75000"/>
                  </a:schemeClr>
                </a:solidFill>
              </a:defRPr>
            </a:lvl5pPr>
            <a:lvl6pPr marL="10058766" indent="0">
              <a:buNone/>
              <a:defRPr sz="6142">
                <a:solidFill>
                  <a:schemeClr val="tx1">
                    <a:tint val="75000"/>
                  </a:schemeClr>
                </a:solidFill>
              </a:defRPr>
            </a:lvl6pPr>
            <a:lvl7pPr marL="12070519" indent="0">
              <a:buNone/>
              <a:defRPr sz="6142">
                <a:solidFill>
                  <a:schemeClr val="tx1">
                    <a:tint val="75000"/>
                  </a:schemeClr>
                </a:solidFill>
              </a:defRPr>
            </a:lvl7pPr>
            <a:lvl8pPr marL="14082272" indent="0">
              <a:buNone/>
              <a:defRPr sz="6142">
                <a:solidFill>
                  <a:schemeClr val="tx1">
                    <a:tint val="75000"/>
                  </a:schemeClr>
                </a:solidFill>
              </a:defRPr>
            </a:lvl8pPr>
            <a:lvl9pPr marL="16094025" indent="0">
              <a:buNone/>
              <a:defRPr sz="61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35664-EEA5-47CB-8A58-93989048F577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75EB-2D82-447D-BE1A-C13E496E5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060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53272" y="36865560"/>
            <a:ext cx="86572090" cy="104279702"/>
          </a:xfrm>
        </p:spPr>
        <p:txBody>
          <a:bodyPr/>
          <a:lstStyle>
            <a:lvl1pPr>
              <a:defRPr sz="12284"/>
            </a:lvl1pPr>
            <a:lvl2pPr>
              <a:defRPr sz="10542"/>
            </a:lvl2pPr>
            <a:lvl3pPr>
              <a:defRPr sz="8800"/>
            </a:lvl3pPr>
            <a:lvl4pPr>
              <a:defRPr sz="7884"/>
            </a:lvl4pPr>
            <a:lvl5pPr>
              <a:defRPr sz="7884"/>
            </a:lvl5pPr>
            <a:lvl6pPr>
              <a:defRPr sz="7884"/>
            </a:lvl6pPr>
            <a:lvl7pPr>
              <a:defRPr sz="7884"/>
            </a:lvl7pPr>
            <a:lvl8pPr>
              <a:defRPr sz="7884"/>
            </a:lvl8pPr>
            <a:lvl9pPr>
              <a:defRPr sz="788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895922" y="36865560"/>
            <a:ext cx="86572090" cy="104279702"/>
          </a:xfrm>
        </p:spPr>
        <p:txBody>
          <a:bodyPr/>
          <a:lstStyle>
            <a:lvl1pPr>
              <a:defRPr sz="12284"/>
            </a:lvl1pPr>
            <a:lvl2pPr>
              <a:defRPr sz="10542"/>
            </a:lvl2pPr>
            <a:lvl3pPr>
              <a:defRPr sz="8800"/>
            </a:lvl3pPr>
            <a:lvl4pPr>
              <a:defRPr sz="7884"/>
            </a:lvl4pPr>
            <a:lvl5pPr>
              <a:defRPr sz="7884"/>
            </a:lvl5pPr>
            <a:lvl6pPr>
              <a:defRPr sz="7884"/>
            </a:lvl6pPr>
            <a:lvl7pPr>
              <a:defRPr sz="7884"/>
            </a:lvl7pPr>
            <a:lvl8pPr>
              <a:defRPr sz="7884"/>
            </a:lvl8pPr>
            <a:lvl9pPr>
              <a:defRPr sz="788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35664-EEA5-47CB-8A58-93989048F577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75EB-2D82-447D-BE1A-C13E496E5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062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1680" y="1318262"/>
            <a:ext cx="3621024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1680" y="7368542"/>
            <a:ext cx="17776827" cy="3070858"/>
          </a:xfrm>
        </p:spPr>
        <p:txBody>
          <a:bodyPr anchor="b"/>
          <a:lstStyle>
            <a:lvl1pPr marL="0" indent="0">
              <a:buNone/>
              <a:defRPr sz="10542" b="1"/>
            </a:lvl1pPr>
            <a:lvl2pPr marL="2011753" indent="0">
              <a:buNone/>
              <a:defRPr sz="8800" b="1"/>
            </a:lvl2pPr>
            <a:lvl3pPr marL="4023506" indent="0">
              <a:buNone/>
              <a:defRPr sz="7884" b="1"/>
            </a:lvl3pPr>
            <a:lvl4pPr marL="6035259" indent="0">
              <a:buNone/>
              <a:defRPr sz="7059" b="1"/>
            </a:lvl4pPr>
            <a:lvl5pPr marL="8047013" indent="0">
              <a:buNone/>
              <a:defRPr sz="7059" b="1"/>
            </a:lvl5pPr>
            <a:lvl6pPr marL="10058766" indent="0">
              <a:buNone/>
              <a:defRPr sz="7059" b="1"/>
            </a:lvl6pPr>
            <a:lvl7pPr marL="12070519" indent="0">
              <a:buNone/>
              <a:defRPr sz="7059" b="1"/>
            </a:lvl7pPr>
            <a:lvl8pPr marL="14082272" indent="0">
              <a:buNone/>
              <a:defRPr sz="7059" b="1"/>
            </a:lvl8pPr>
            <a:lvl9pPr marL="16094025" indent="0">
              <a:buNone/>
              <a:defRPr sz="705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11680" y="10439400"/>
            <a:ext cx="17776827" cy="18966182"/>
          </a:xfrm>
        </p:spPr>
        <p:txBody>
          <a:bodyPr/>
          <a:lstStyle>
            <a:lvl1pPr>
              <a:defRPr sz="10542"/>
            </a:lvl1pPr>
            <a:lvl2pPr>
              <a:defRPr sz="8800"/>
            </a:lvl2pPr>
            <a:lvl3pPr>
              <a:defRPr sz="7884"/>
            </a:lvl3pPr>
            <a:lvl4pPr>
              <a:defRPr sz="7059"/>
            </a:lvl4pPr>
            <a:lvl5pPr>
              <a:defRPr sz="7059"/>
            </a:lvl5pPr>
            <a:lvl6pPr>
              <a:defRPr sz="7059"/>
            </a:lvl6pPr>
            <a:lvl7pPr>
              <a:defRPr sz="7059"/>
            </a:lvl7pPr>
            <a:lvl8pPr>
              <a:defRPr sz="7059"/>
            </a:lvl8pPr>
            <a:lvl9pPr>
              <a:defRPr sz="705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438112" y="7368542"/>
            <a:ext cx="17783810" cy="3070858"/>
          </a:xfrm>
        </p:spPr>
        <p:txBody>
          <a:bodyPr anchor="b"/>
          <a:lstStyle>
            <a:lvl1pPr marL="0" indent="0">
              <a:buNone/>
              <a:defRPr sz="10542" b="1"/>
            </a:lvl1pPr>
            <a:lvl2pPr marL="2011753" indent="0">
              <a:buNone/>
              <a:defRPr sz="8800" b="1"/>
            </a:lvl2pPr>
            <a:lvl3pPr marL="4023506" indent="0">
              <a:buNone/>
              <a:defRPr sz="7884" b="1"/>
            </a:lvl3pPr>
            <a:lvl4pPr marL="6035259" indent="0">
              <a:buNone/>
              <a:defRPr sz="7059" b="1"/>
            </a:lvl4pPr>
            <a:lvl5pPr marL="8047013" indent="0">
              <a:buNone/>
              <a:defRPr sz="7059" b="1"/>
            </a:lvl5pPr>
            <a:lvl6pPr marL="10058766" indent="0">
              <a:buNone/>
              <a:defRPr sz="7059" b="1"/>
            </a:lvl6pPr>
            <a:lvl7pPr marL="12070519" indent="0">
              <a:buNone/>
              <a:defRPr sz="7059" b="1"/>
            </a:lvl7pPr>
            <a:lvl8pPr marL="14082272" indent="0">
              <a:buNone/>
              <a:defRPr sz="7059" b="1"/>
            </a:lvl8pPr>
            <a:lvl9pPr marL="16094025" indent="0">
              <a:buNone/>
              <a:defRPr sz="705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438112" y="10439400"/>
            <a:ext cx="17783810" cy="18966182"/>
          </a:xfrm>
        </p:spPr>
        <p:txBody>
          <a:bodyPr/>
          <a:lstStyle>
            <a:lvl1pPr>
              <a:defRPr sz="10542"/>
            </a:lvl1pPr>
            <a:lvl2pPr>
              <a:defRPr sz="8800"/>
            </a:lvl2pPr>
            <a:lvl3pPr>
              <a:defRPr sz="7884"/>
            </a:lvl3pPr>
            <a:lvl4pPr>
              <a:defRPr sz="7059"/>
            </a:lvl4pPr>
            <a:lvl5pPr>
              <a:defRPr sz="7059"/>
            </a:lvl5pPr>
            <a:lvl6pPr>
              <a:defRPr sz="7059"/>
            </a:lvl6pPr>
            <a:lvl7pPr>
              <a:defRPr sz="7059"/>
            </a:lvl7pPr>
            <a:lvl8pPr>
              <a:defRPr sz="7059"/>
            </a:lvl8pPr>
            <a:lvl9pPr>
              <a:defRPr sz="705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35664-EEA5-47CB-8A58-93989048F577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75EB-2D82-447D-BE1A-C13E496E5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686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35664-EEA5-47CB-8A58-93989048F577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75EB-2D82-447D-BE1A-C13E496E5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7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35664-EEA5-47CB-8A58-93989048F577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75EB-2D82-447D-BE1A-C13E496E5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637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1683" y="1310640"/>
            <a:ext cx="13236577" cy="5577840"/>
          </a:xfrm>
        </p:spPr>
        <p:txBody>
          <a:bodyPr anchor="b"/>
          <a:lstStyle>
            <a:lvl1pPr algn="l">
              <a:defRPr sz="8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30220" y="1310643"/>
            <a:ext cx="22491700" cy="28094942"/>
          </a:xfrm>
        </p:spPr>
        <p:txBody>
          <a:bodyPr/>
          <a:lstStyle>
            <a:lvl1pPr>
              <a:defRPr sz="14117"/>
            </a:lvl1pPr>
            <a:lvl2pPr>
              <a:defRPr sz="12284"/>
            </a:lvl2pPr>
            <a:lvl3pPr>
              <a:defRPr sz="10542"/>
            </a:lvl3pPr>
            <a:lvl4pPr>
              <a:defRPr sz="8800"/>
            </a:lvl4pPr>
            <a:lvl5pPr>
              <a:defRPr sz="8800"/>
            </a:lvl5pPr>
            <a:lvl6pPr>
              <a:defRPr sz="8800"/>
            </a:lvl6pPr>
            <a:lvl7pPr>
              <a:defRPr sz="8800"/>
            </a:lvl7pPr>
            <a:lvl8pPr>
              <a:defRPr sz="8800"/>
            </a:lvl8pPr>
            <a:lvl9pPr>
              <a:defRPr sz="8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1683" y="6888483"/>
            <a:ext cx="13236577" cy="22517102"/>
          </a:xfrm>
        </p:spPr>
        <p:txBody>
          <a:bodyPr/>
          <a:lstStyle>
            <a:lvl1pPr marL="0" indent="0">
              <a:buNone/>
              <a:defRPr sz="6142"/>
            </a:lvl1pPr>
            <a:lvl2pPr marL="2011753" indent="0">
              <a:buNone/>
              <a:defRPr sz="5317"/>
            </a:lvl2pPr>
            <a:lvl3pPr marL="4023506" indent="0">
              <a:buNone/>
              <a:defRPr sz="4400"/>
            </a:lvl3pPr>
            <a:lvl4pPr marL="6035259" indent="0">
              <a:buNone/>
              <a:defRPr sz="3942"/>
            </a:lvl4pPr>
            <a:lvl5pPr marL="8047013" indent="0">
              <a:buNone/>
              <a:defRPr sz="3942"/>
            </a:lvl5pPr>
            <a:lvl6pPr marL="10058766" indent="0">
              <a:buNone/>
              <a:defRPr sz="3942"/>
            </a:lvl6pPr>
            <a:lvl7pPr marL="12070519" indent="0">
              <a:buNone/>
              <a:defRPr sz="3942"/>
            </a:lvl7pPr>
            <a:lvl8pPr marL="14082272" indent="0">
              <a:buNone/>
              <a:defRPr sz="3942"/>
            </a:lvl8pPr>
            <a:lvl9pPr marL="16094025" indent="0">
              <a:buNone/>
              <a:defRPr sz="394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35664-EEA5-47CB-8A58-93989048F577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75EB-2D82-447D-BE1A-C13E496E5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645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86067" y="23042880"/>
            <a:ext cx="24140160" cy="2720342"/>
          </a:xfrm>
        </p:spPr>
        <p:txBody>
          <a:bodyPr anchor="b"/>
          <a:lstStyle>
            <a:lvl1pPr algn="l">
              <a:defRPr sz="8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886067" y="2941320"/>
            <a:ext cx="24140160" cy="19751040"/>
          </a:xfrm>
        </p:spPr>
        <p:txBody>
          <a:bodyPr/>
          <a:lstStyle>
            <a:lvl1pPr marL="0" indent="0">
              <a:buNone/>
              <a:defRPr sz="14117"/>
            </a:lvl1pPr>
            <a:lvl2pPr marL="2011753" indent="0">
              <a:buNone/>
              <a:defRPr sz="12284"/>
            </a:lvl2pPr>
            <a:lvl3pPr marL="4023506" indent="0">
              <a:buNone/>
              <a:defRPr sz="10542"/>
            </a:lvl3pPr>
            <a:lvl4pPr marL="6035259" indent="0">
              <a:buNone/>
              <a:defRPr sz="8800"/>
            </a:lvl4pPr>
            <a:lvl5pPr marL="8047013" indent="0">
              <a:buNone/>
              <a:defRPr sz="8800"/>
            </a:lvl5pPr>
            <a:lvl6pPr marL="10058766" indent="0">
              <a:buNone/>
              <a:defRPr sz="8800"/>
            </a:lvl6pPr>
            <a:lvl7pPr marL="12070519" indent="0">
              <a:buNone/>
              <a:defRPr sz="8800"/>
            </a:lvl7pPr>
            <a:lvl8pPr marL="14082272" indent="0">
              <a:buNone/>
              <a:defRPr sz="8800"/>
            </a:lvl8pPr>
            <a:lvl9pPr marL="16094025" indent="0">
              <a:buNone/>
              <a:defRPr sz="8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86067" y="25763222"/>
            <a:ext cx="24140160" cy="3863338"/>
          </a:xfrm>
        </p:spPr>
        <p:txBody>
          <a:bodyPr/>
          <a:lstStyle>
            <a:lvl1pPr marL="0" indent="0">
              <a:buNone/>
              <a:defRPr sz="6142"/>
            </a:lvl1pPr>
            <a:lvl2pPr marL="2011753" indent="0">
              <a:buNone/>
              <a:defRPr sz="5317"/>
            </a:lvl2pPr>
            <a:lvl3pPr marL="4023506" indent="0">
              <a:buNone/>
              <a:defRPr sz="4400"/>
            </a:lvl3pPr>
            <a:lvl4pPr marL="6035259" indent="0">
              <a:buNone/>
              <a:defRPr sz="3942"/>
            </a:lvl4pPr>
            <a:lvl5pPr marL="8047013" indent="0">
              <a:buNone/>
              <a:defRPr sz="3942"/>
            </a:lvl5pPr>
            <a:lvl6pPr marL="10058766" indent="0">
              <a:buNone/>
              <a:defRPr sz="3942"/>
            </a:lvl6pPr>
            <a:lvl7pPr marL="12070519" indent="0">
              <a:buNone/>
              <a:defRPr sz="3942"/>
            </a:lvl7pPr>
            <a:lvl8pPr marL="14082272" indent="0">
              <a:buNone/>
              <a:defRPr sz="3942"/>
            </a:lvl8pPr>
            <a:lvl9pPr marL="16094025" indent="0">
              <a:buNone/>
              <a:defRPr sz="394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35664-EEA5-47CB-8A58-93989048F577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75EB-2D82-447D-BE1A-C13E496E5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060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F6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11680" y="1318262"/>
            <a:ext cx="3621024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1680" y="7680963"/>
            <a:ext cx="3621024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11680" y="30510482"/>
            <a:ext cx="938784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3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35664-EEA5-47CB-8A58-93989048F577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746480" y="30510482"/>
            <a:ext cx="1274064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3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834080" y="30510482"/>
            <a:ext cx="938784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3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075EB-2D82-447D-BE1A-C13E496E5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317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912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438912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4389120" rtl="0" eaLnBrk="1" latinLnBrk="0" hangingPunct="1">
        <a:spcBef>
          <a:spcPct val="20000"/>
        </a:spcBef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lhealthreport.org/2020/09/24/therapists-want-to-provide-affordable-mental-health-care-heres-whats-stopping-the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6482080" y="1841971"/>
            <a:ext cx="27255470" cy="4051300"/>
          </a:xfrm>
          <a:prstGeom prst="roundRect">
            <a:avLst/>
          </a:prstGeom>
          <a:solidFill>
            <a:srgbClr val="C201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820" tIns="41910" rIns="83820" bIns="41910" rtlCol="0" anchor="ctr"/>
          <a:lstStyle/>
          <a:p>
            <a:pPr algn="ctr"/>
            <a:r>
              <a:rPr lang="en-US" sz="5684" b="1">
                <a:ea typeface="+mn-lt"/>
                <a:cs typeface="+mn-lt"/>
              </a:rPr>
              <a:t>Preparing social workers for telehealth practice: Experiences and insights</a:t>
            </a:r>
            <a:endParaRPr lang="en-US" sz="7884"/>
          </a:p>
          <a:p>
            <a:pPr algn="ctr"/>
            <a:r>
              <a:rPr lang="en-US" sz="5684"/>
              <a:t>Hayley Bare &amp; Sarah Rakes, PhD, LCSW</a:t>
            </a:r>
            <a:endParaRPr lang="en-US" sz="5684">
              <a:ea typeface="Calibri"/>
              <a:cs typeface="Calibri"/>
            </a:endParaRPr>
          </a:p>
          <a:p>
            <a:pPr algn="ctr"/>
            <a:r>
              <a:rPr lang="en-US" sz="5684"/>
              <a:t>School of Social Work, Radford University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434351" y="7361560"/>
            <a:ext cx="11036300" cy="111760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950"/>
              <a:t>Background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438251" y="20338447"/>
            <a:ext cx="11036300" cy="1117600"/>
          </a:xfrm>
          <a:prstGeom prst="roundRect">
            <a:avLst/>
          </a:prstGeom>
          <a:solidFill>
            <a:srgbClr val="910D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950"/>
              <a:t>Methods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14246534" y="7415602"/>
            <a:ext cx="11036300" cy="1117600"/>
          </a:xfrm>
          <a:prstGeom prst="roundRect">
            <a:avLst/>
          </a:prstGeom>
          <a:solidFill>
            <a:srgbClr val="003C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950"/>
              <a:t>Results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27966679" y="7400246"/>
            <a:ext cx="11036300" cy="1213282"/>
          </a:xfrm>
          <a:prstGeom prst="roundRect">
            <a:avLst/>
          </a:prstGeom>
          <a:solidFill>
            <a:srgbClr val="7000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950"/>
              <a:t>Conclusions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556794" y="32172323"/>
            <a:ext cx="8379100" cy="374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33">
                <a:latin typeface="Arial" pitchFamily="34" charset="0"/>
                <a:cs typeface="Arial" pitchFamily="34" charset="0"/>
              </a:rPr>
              <a:t>Printing Supported by the RU Office of Undergraduate Research &amp; Scholarship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460546" y="8846912"/>
            <a:ext cx="11036300" cy="10588283"/>
          </a:xfrm>
          <a:prstGeom prst="rect">
            <a:avLst/>
          </a:prstGeom>
          <a:noFill/>
        </p:spPr>
        <p:txBody>
          <a:bodyPr wrap="square" lIns="83820" tIns="41910" rIns="83820" bIns="41910" rtlCol="0" anchor="t">
            <a:spAutoFit/>
          </a:bodyPr>
          <a:lstStyle/>
          <a:p>
            <a:r>
              <a:rPr lang="en-US" sz="3650">
                <a:ea typeface="+mn-lt"/>
                <a:cs typeface="+mn-lt"/>
              </a:rPr>
              <a:t>The COVID-19 pandemic dramatically increased the use of tele-behavioral health, with over 92% of social workers reporting they have used it since 2020, compared to just 28% before (Lombardi et al., 2022). Despite this shift, only half of practitioners received any telehealth training.</a:t>
            </a:r>
            <a:endParaRPr lang="en-US" sz="3650">
              <a:ea typeface="Calibri"/>
              <a:cs typeface="Calibri"/>
            </a:endParaRPr>
          </a:p>
          <a:p>
            <a:endParaRPr lang="en-US" sz="3650">
              <a:ea typeface="+mn-lt"/>
              <a:cs typeface="+mn-lt"/>
            </a:endParaRPr>
          </a:p>
          <a:p>
            <a:r>
              <a:rPr lang="en-US" sz="3650">
                <a:ea typeface="+mn-lt"/>
                <a:cs typeface="+mn-lt"/>
              </a:rPr>
              <a:t>Social workers are trained for in-person interactions that rely on nonverbal cues and relationship-building. Transitioning to virtual platforms creates challenges in technology use, client engagement, and ethical concerns. </a:t>
            </a:r>
          </a:p>
          <a:p>
            <a:endParaRPr lang="en-US" sz="3650">
              <a:ea typeface="+mn-lt"/>
              <a:cs typeface="+mn-lt"/>
            </a:endParaRPr>
          </a:p>
          <a:p>
            <a:r>
              <a:rPr lang="en-US" sz="3650">
                <a:ea typeface="+mn-lt"/>
                <a:cs typeface="+mn-lt"/>
              </a:rPr>
              <a:t>Without proper support, social workers may struggle with adapting their skills, maintaining therapeutic connections, and managing legal and professional responsibilities.</a:t>
            </a:r>
            <a:endParaRPr lang="en-US" sz="3650">
              <a:ea typeface="Calibri"/>
              <a:cs typeface="Calibri"/>
            </a:endParaRPr>
          </a:p>
          <a:p>
            <a:endParaRPr lang="en-US" sz="3650">
              <a:ea typeface="+mn-lt"/>
              <a:cs typeface="+mn-lt"/>
            </a:endParaRPr>
          </a:p>
          <a:p>
            <a:pPr>
              <a:lnSpc>
                <a:spcPct val="90000"/>
              </a:lnSpc>
            </a:pPr>
            <a:r>
              <a:rPr lang="en-US" sz="3650">
                <a:ea typeface="+mn-lt"/>
                <a:cs typeface="+mn-lt"/>
              </a:rPr>
              <a:t>This study explores how recent MSW graduates navigate telehealth, identifies gaps in their training, and suggests improvements for social work education.</a:t>
            </a:r>
            <a:endParaRPr lang="en-US" sz="3650">
              <a:ea typeface="Calibri"/>
              <a:cs typeface="Calibri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434352" y="22206282"/>
            <a:ext cx="11036300" cy="7966733"/>
          </a:xfrm>
          <a:prstGeom prst="rect">
            <a:avLst/>
          </a:prstGeom>
          <a:noFill/>
        </p:spPr>
        <p:txBody>
          <a:bodyPr wrap="square" lIns="83820" tIns="41910" rIns="83820" bIns="41910" rtlCol="0" anchor="t">
            <a:spAutoFit/>
          </a:bodyPr>
          <a:lstStyle/>
          <a:p>
            <a:r>
              <a:rPr lang="en-US" sz="3650"/>
              <a:t>This</a:t>
            </a:r>
            <a:r>
              <a:rPr lang="en-US" sz="3650">
                <a:ea typeface="+mn-lt"/>
                <a:cs typeface="+mn-lt"/>
              </a:rPr>
              <a:t> study used a mixed-methods approach to explore MSW graduates’ experiences with telehealth. An online Qualtrics survey was sent to approximately 90 recent graduates. The survey included Likert scale and open-ended questions on training, technology use, client engagement, and ethical concerns.</a:t>
            </a:r>
            <a:endParaRPr lang="en-US" sz="3650">
              <a:ea typeface="Calibri"/>
              <a:cs typeface="Calibri"/>
            </a:endParaRPr>
          </a:p>
          <a:p>
            <a:endParaRPr lang="en-US" sz="3667">
              <a:ea typeface="+mn-lt"/>
              <a:cs typeface="+mn-lt"/>
            </a:endParaRPr>
          </a:p>
          <a:p>
            <a:r>
              <a:rPr lang="en-US" sz="3650">
                <a:ea typeface="+mn-lt"/>
                <a:cs typeface="+mn-lt"/>
              </a:rPr>
              <a:t>Quantitative data was analyzed using descriptive statistics, while qualitative responses underwent thematic analysis to identify key trends. </a:t>
            </a:r>
          </a:p>
          <a:p>
            <a:endParaRPr lang="en-US" sz="3650">
              <a:ea typeface="+mn-lt"/>
              <a:cs typeface="+mn-lt"/>
            </a:endParaRPr>
          </a:p>
          <a:p>
            <a:r>
              <a:rPr lang="en-US" sz="3650">
                <a:ea typeface="+mn-lt"/>
                <a:cs typeface="+mn-lt"/>
              </a:rPr>
              <a:t>Data collection took place from December 2024 to February 2025, following approval from the Radford University IRB.</a:t>
            </a:r>
            <a:endParaRPr lang="en-US" sz="3650">
              <a:ea typeface="Calibri"/>
              <a:cs typeface="Calibri"/>
            </a:endParaRP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4488F9A3-EEEA-7D47-B0CA-74C64D1BBD13}"/>
              </a:ext>
            </a:extLst>
          </p:cNvPr>
          <p:cNvSpPr/>
          <p:nvPr/>
        </p:nvSpPr>
        <p:spPr>
          <a:xfrm>
            <a:off x="28145362" y="24887311"/>
            <a:ext cx="11036300" cy="111760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4950"/>
              <a:t>References</a:t>
            </a:r>
            <a:endParaRPr lang="en-US" sz="4950">
              <a:ea typeface="Calibri"/>
              <a:cs typeface="Calibri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4030CEE-280F-FC45-AF50-CBE95B69303F}"/>
              </a:ext>
            </a:extLst>
          </p:cNvPr>
          <p:cNvSpPr/>
          <p:nvPr/>
        </p:nvSpPr>
        <p:spPr>
          <a:xfrm>
            <a:off x="27449279" y="26662387"/>
            <a:ext cx="11567713" cy="338554"/>
          </a:xfrm>
          <a:prstGeom prst="rect">
            <a:avLst/>
          </a:prstGeom>
        </p:spPr>
        <p:txBody>
          <a:bodyPr wrap="square" lIns="83820" tIns="41910" rIns="83820" bIns="41910" anchor="t">
            <a:spAutoFit/>
          </a:bodyPr>
          <a:lstStyle/>
          <a:p>
            <a:endParaRPr lang="en-US" sz="165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5D3E933-9AEB-8271-0750-BEDA39E33A81}"/>
              </a:ext>
            </a:extLst>
          </p:cNvPr>
          <p:cNvSpPr txBox="1"/>
          <p:nvPr/>
        </p:nvSpPr>
        <p:spPr>
          <a:xfrm>
            <a:off x="14719550" y="8834952"/>
            <a:ext cx="10058399" cy="158379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3820" tIns="41910" rIns="83820" bIns="4191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50" dirty="0">
                <a:ea typeface="Calibri"/>
                <a:cs typeface="Calibri"/>
              </a:rPr>
              <a:t>A total of 7 respondents completed the survey.</a:t>
            </a:r>
          </a:p>
          <a:p>
            <a:endParaRPr lang="en-US" sz="3667">
              <a:ea typeface="Calibri"/>
              <a:cs typeface="Calibri"/>
            </a:endParaRPr>
          </a:p>
          <a:p>
            <a:r>
              <a:rPr lang="en-US" sz="3650" dirty="0">
                <a:ea typeface="Calibri"/>
                <a:cs typeface="Calibri"/>
              </a:rPr>
              <a:t>71.43% of respondents disagreed with the statement "the training I received adequately prepared me for tele-behavioral health."</a:t>
            </a:r>
          </a:p>
          <a:p>
            <a:endParaRPr lang="en-US" sz="3667">
              <a:ea typeface="Calibri"/>
              <a:cs typeface="Calibri"/>
            </a:endParaRPr>
          </a:p>
          <a:p>
            <a:r>
              <a:rPr lang="en-US" sz="3650" dirty="0">
                <a:ea typeface="Calibri"/>
                <a:cs typeface="Calibri"/>
              </a:rPr>
              <a:t>In qualitative responses, respondents noted gaps in training stating, "I was never trained on providing telehealth services" and "I had to go looking for CEU's on this topic."</a:t>
            </a:r>
          </a:p>
          <a:p>
            <a:endParaRPr lang="en-US" sz="3650" dirty="0">
              <a:ea typeface="Calibri"/>
              <a:cs typeface="Calibri"/>
            </a:endParaRPr>
          </a:p>
          <a:p>
            <a:r>
              <a:rPr lang="en-US" sz="3650" dirty="0">
                <a:ea typeface="Calibri"/>
                <a:cs typeface="Calibri"/>
              </a:rPr>
              <a:t>The majority of responses indicated confidence in ability to use technology effectively (</a:t>
            </a:r>
            <a:r>
              <a:rPr lang="en-US" sz="3700" i="1" dirty="0">
                <a:ea typeface="Calibri"/>
                <a:cs typeface="Calibri"/>
              </a:rPr>
              <a:t>m</a:t>
            </a:r>
            <a:r>
              <a:rPr lang="en-US" sz="3700" dirty="0">
                <a:ea typeface="Calibri"/>
                <a:cs typeface="Calibri"/>
              </a:rPr>
              <a:t>=4</a:t>
            </a:r>
            <a:r>
              <a:rPr lang="en-US" sz="3700" i="1" dirty="0">
                <a:ea typeface="Calibri"/>
                <a:cs typeface="Calibri"/>
              </a:rPr>
              <a:t>).</a:t>
            </a:r>
          </a:p>
          <a:p>
            <a:endParaRPr lang="en-US" sz="3700" i="1" dirty="0">
              <a:ea typeface="Calibri"/>
              <a:cs typeface="Calibri"/>
            </a:endParaRPr>
          </a:p>
          <a:p>
            <a:r>
              <a:rPr lang="en-US" sz="3650" dirty="0">
                <a:ea typeface="Calibri"/>
                <a:cs typeface="Calibri"/>
              </a:rPr>
              <a:t>Responses to the statement "I feel well-equipped to handle ethical and legal issues unique to online counseling" ranged from somewhat disagree to strongly agree (</a:t>
            </a:r>
            <a:r>
              <a:rPr lang="en-US" sz="3650" i="1" dirty="0">
                <a:ea typeface="Calibri"/>
                <a:cs typeface="Calibri"/>
              </a:rPr>
              <a:t>m</a:t>
            </a:r>
            <a:r>
              <a:rPr lang="en-US" sz="3650" dirty="0">
                <a:ea typeface="Calibri"/>
                <a:cs typeface="Calibri"/>
              </a:rPr>
              <a:t>=3.57</a:t>
            </a:r>
            <a:r>
              <a:rPr lang="en-US" sz="3650" i="1" dirty="0">
                <a:ea typeface="Calibri"/>
                <a:cs typeface="Calibri"/>
              </a:rPr>
              <a:t>).</a:t>
            </a:r>
            <a:endParaRPr lang="en-US" dirty="0"/>
          </a:p>
          <a:p>
            <a:endParaRPr lang="en-US" sz="3650" dirty="0">
              <a:ea typeface="Calibri"/>
              <a:cs typeface="Calibri"/>
            </a:endParaRPr>
          </a:p>
          <a:p>
            <a:r>
              <a:rPr lang="en-US" sz="3650" dirty="0">
                <a:ea typeface="Calibri"/>
                <a:cs typeface="Calibri"/>
              </a:rPr>
              <a:t>Respondents that they experienced challenges at times with establishing rapport, adapting practice skills to telehealth, and responding to crisis situations.</a:t>
            </a:r>
            <a:endParaRPr lang="en-US" dirty="0">
              <a:ea typeface="Calibri"/>
              <a:cs typeface="Calibri"/>
            </a:endParaRPr>
          </a:p>
          <a:p>
            <a:endParaRPr lang="en-US" sz="3650" dirty="0">
              <a:ea typeface="Calibri"/>
              <a:cs typeface="Calibri"/>
            </a:endParaRPr>
          </a:p>
          <a:p>
            <a:endParaRPr lang="en-US" sz="3650" dirty="0">
              <a:ea typeface="Calibri"/>
              <a:cs typeface="Calibri"/>
            </a:endParaRPr>
          </a:p>
          <a:p>
            <a:endParaRPr lang="en-US" sz="3667">
              <a:ea typeface="Calibri"/>
              <a:cs typeface="Calibri"/>
            </a:endParaRPr>
          </a:p>
          <a:p>
            <a:endParaRPr lang="en-US" sz="3650" dirty="0">
              <a:ea typeface="Calibri"/>
              <a:cs typeface="Calibri"/>
            </a:endParaRPr>
          </a:p>
          <a:p>
            <a:endParaRPr lang="en-US" sz="3667">
              <a:ea typeface="Calibri"/>
              <a:cs typeface="Calibri"/>
            </a:endParaRPr>
          </a:p>
        </p:txBody>
      </p:sp>
      <p:pic>
        <p:nvPicPr>
          <p:cNvPr id="2" name="Picture 1" descr="A person sitting at a computer with a person on the screen&#10;&#10;AI-generated content may be incorrect.">
            <a:extLst>
              <a:ext uri="{FF2B5EF4-FFF2-40B4-BE49-F238E27FC236}">
                <a16:creationId xmlns:a16="http://schemas.microsoft.com/office/drawing/2014/main" id="{6A7D8270-30C6-5493-61EA-EA15FF7B42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8539944" y="17581114"/>
            <a:ext cx="10202134" cy="601773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EDA950A-681D-7293-3297-0BF16F62201B}"/>
              </a:ext>
            </a:extLst>
          </p:cNvPr>
          <p:cNvSpPr txBox="1"/>
          <p:nvPr/>
        </p:nvSpPr>
        <p:spPr>
          <a:xfrm>
            <a:off x="30839395" y="23645106"/>
            <a:ext cx="7008283" cy="291042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r>
              <a:rPr lang="en-US" sz="2000" err="1"/>
              <a:t>ThePhoto</a:t>
            </a:r>
            <a:r>
              <a:rPr lang="en-US" sz="2000"/>
              <a:t> by </a:t>
            </a:r>
            <a:r>
              <a:rPr lang="en-US" sz="2000" err="1"/>
              <a:t>PhotoAuthor</a:t>
            </a:r>
            <a:r>
              <a:rPr lang="en-US" sz="2000"/>
              <a:t> is licensed under CCYYSA.</a:t>
            </a:r>
            <a:endParaRPr lang="en-US" sz="2000">
              <a:ea typeface="Calibri"/>
              <a:cs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15E147F-767B-AB65-EF98-7E744495669A}"/>
              </a:ext>
            </a:extLst>
          </p:cNvPr>
          <p:cNvSpPr txBox="1"/>
          <p:nvPr/>
        </p:nvSpPr>
        <p:spPr>
          <a:xfrm>
            <a:off x="28453136" y="8834952"/>
            <a:ext cx="10058399" cy="798423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3820" tIns="41910" rIns="83820" bIns="4191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50">
                <a:ea typeface="+mn-lt"/>
                <a:cs typeface="+mn-lt"/>
              </a:rPr>
              <a:t>Most reported feeling unprepared for tele-behavioral health, pointing to gaps in training and the necessity of pursuing continuing education.</a:t>
            </a:r>
            <a:endParaRPr lang="en-US" sz="3650">
              <a:ea typeface="Calibri"/>
              <a:cs typeface="Calibri"/>
            </a:endParaRPr>
          </a:p>
          <a:p>
            <a:endParaRPr lang="en-US" sz="3667">
              <a:ea typeface="+mn-lt"/>
              <a:cs typeface="+mn-lt"/>
            </a:endParaRPr>
          </a:p>
          <a:p>
            <a:r>
              <a:rPr lang="en-US" sz="3650">
                <a:ea typeface="+mn-lt"/>
                <a:cs typeface="+mn-lt"/>
              </a:rPr>
              <a:t>Confidence in addressing ethical and legal issues was mixed, with discrepancies in readiness.</a:t>
            </a:r>
            <a:endParaRPr lang="en-US" sz="3650">
              <a:ea typeface="Calibri"/>
              <a:cs typeface="Calibri"/>
            </a:endParaRPr>
          </a:p>
          <a:p>
            <a:endParaRPr lang="en-US" sz="3667">
              <a:ea typeface="Calibri"/>
              <a:cs typeface="Calibri"/>
            </a:endParaRPr>
          </a:p>
          <a:p>
            <a:r>
              <a:rPr lang="en-US" sz="3650">
                <a:ea typeface="+mn-lt"/>
                <a:cs typeface="+mn-lt"/>
              </a:rPr>
              <a:t>Training should incorporate crisis intervention, ethical decision-making, and transferring in-person skills to online environments.</a:t>
            </a:r>
            <a:endParaRPr lang="en-US" sz="3650">
              <a:ea typeface="Calibri"/>
              <a:cs typeface="Calibri"/>
            </a:endParaRPr>
          </a:p>
          <a:p>
            <a:endParaRPr lang="en-US" sz="3667">
              <a:ea typeface="+mn-lt"/>
              <a:cs typeface="+mn-lt"/>
            </a:endParaRPr>
          </a:p>
          <a:p>
            <a:r>
              <a:rPr lang="en-US" sz="3650">
                <a:ea typeface="+mn-lt"/>
                <a:cs typeface="+mn-lt"/>
              </a:rPr>
              <a:t>Graduate programs and professional groups must increase telehealth training through formal means and clear protocols.</a:t>
            </a:r>
            <a:endParaRPr lang="en-US" sz="365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7581B7CF-D686-5E3E-98D9-39EC38E6D3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390402" y="1841743"/>
            <a:ext cx="4751345" cy="4070211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1365B63D-C6D2-FA82-FB8D-B00648421C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125" y="1841743"/>
            <a:ext cx="4751345" cy="4070211"/>
          </a:xfrm>
          <a:prstGeom prst="rect">
            <a:avLst/>
          </a:prstGeom>
        </p:spPr>
      </p:pic>
      <p:pic>
        <p:nvPicPr>
          <p:cNvPr id="15" name="Picture 14" descr="A qr code with black squares&#10;&#10;AI-generated content may be incorrect.">
            <a:extLst>
              <a:ext uri="{FF2B5EF4-FFF2-40B4-BE49-F238E27FC236}">
                <a16:creationId xmlns:a16="http://schemas.microsoft.com/office/drawing/2014/main" id="{080248BE-4862-CBD7-1EC0-4147374E232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61201" y="26676859"/>
            <a:ext cx="4484217" cy="4729385"/>
          </a:xfrm>
          <a:prstGeom prst="rect">
            <a:avLst/>
          </a:prstGeom>
        </p:spPr>
      </p:pic>
      <p:pic>
        <p:nvPicPr>
          <p:cNvPr id="11" name="Picture 10" descr="A pie chart with numbers and symbols&#10;&#10;AI-generated content may be incorrect.">
            <a:extLst>
              <a:ext uri="{FF2B5EF4-FFF2-40B4-BE49-F238E27FC236}">
                <a16:creationId xmlns:a16="http://schemas.microsoft.com/office/drawing/2014/main" id="{F2A13F5B-3774-74F1-A6E4-4C5856766F3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945798" y="22020036"/>
            <a:ext cx="14911867" cy="1004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625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471</Words>
  <Application>Microsoft Office PowerPoint</Application>
  <PresentationFormat>Custom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Radford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Highlander</dc:creator>
  <cp:lastModifiedBy>Bare, Hayley</cp:lastModifiedBy>
  <cp:revision>149</cp:revision>
  <dcterms:created xsi:type="dcterms:W3CDTF">2013-11-06T21:37:06Z</dcterms:created>
  <dcterms:modified xsi:type="dcterms:W3CDTF">2025-04-28T16:41:04Z</dcterms:modified>
</cp:coreProperties>
</file>