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461200" cy="43434000"/>
  <p:custDataLst>
    <p:tags r:id="rId4"/>
  </p:custDataLst>
  <p:defaultTextStyle>
    <a:defPPr>
      <a:defRPr lang="en-US"/>
    </a:defPPr>
    <a:lvl1pPr algn="ctr" rtl="0" fontAlgn="base">
      <a:spcBef>
        <a:spcPct val="50000"/>
      </a:spcBef>
      <a:spcAft>
        <a:spcPct val="0"/>
      </a:spcAft>
      <a:defRPr sz="4800" b="1" kern="1200">
        <a:solidFill>
          <a:schemeClr val="bg1"/>
        </a:solidFill>
        <a:latin typeface="Weiss" pitchFamily="2" charset="0"/>
        <a:ea typeface="+mn-ea"/>
        <a:cs typeface="+mn-cs"/>
      </a:defRPr>
    </a:lvl1pPr>
    <a:lvl2pPr marL="457200" algn="ctr" rtl="0" fontAlgn="base">
      <a:spcBef>
        <a:spcPct val="50000"/>
      </a:spcBef>
      <a:spcAft>
        <a:spcPct val="0"/>
      </a:spcAft>
      <a:defRPr sz="4800" b="1" kern="1200">
        <a:solidFill>
          <a:schemeClr val="bg1"/>
        </a:solidFill>
        <a:latin typeface="Weiss" pitchFamily="2" charset="0"/>
        <a:ea typeface="+mn-ea"/>
        <a:cs typeface="+mn-cs"/>
      </a:defRPr>
    </a:lvl2pPr>
    <a:lvl3pPr marL="914400" algn="ctr" rtl="0" fontAlgn="base">
      <a:spcBef>
        <a:spcPct val="50000"/>
      </a:spcBef>
      <a:spcAft>
        <a:spcPct val="0"/>
      </a:spcAft>
      <a:defRPr sz="4800" b="1" kern="1200">
        <a:solidFill>
          <a:schemeClr val="bg1"/>
        </a:solidFill>
        <a:latin typeface="Weiss" pitchFamily="2" charset="0"/>
        <a:ea typeface="+mn-ea"/>
        <a:cs typeface="+mn-cs"/>
      </a:defRPr>
    </a:lvl3pPr>
    <a:lvl4pPr marL="1371600" algn="ctr" rtl="0" fontAlgn="base">
      <a:spcBef>
        <a:spcPct val="50000"/>
      </a:spcBef>
      <a:spcAft>
        <a:spcPct val="0"/>
      </a:spcAft>
      <a:defRPr sz="4800" b="1" kern="1200">
        <a:solidFill>
          <a:schemeClr val="bg1"/>
        </a:solidFill>
        <a:latin typeface="Weiss" pitchFamily="2" charset="0"/>
        <a:ea typeface="+mn-ea"/>
        <a:cs typeface="+mn-cs"/>
      </a:defRPr>
    </a:lvl4pPr>
    <a:lvl5pPr marL="1828800" algn="ctr" rtl="0" fontAlgn="base">
      <a:spcBef>
        <a:spcPct val="50000"/>
      </a:spcBef>
      <a:spcAft>
        <a:spcPct val="0"/>
      </a:spcAft>
      <a:defRPr sz="4800" b="1" kern="1200">
        <a:solidFill>
          <a:schemeClr val="bg1"/>
        </a:solidFill>
        <a:latin typeface="Weiss" pitchFamily="2" charset="0"/>
        <a:ea typeface="+mn-ea"/>
        <a:cs typeface="+mn-cs"/>
      </a:defRPr>
    </a:lvl5pPr>
    <a:lvl6pPr marL="2286000" algn="l" defTabSz="914400" rtl="0" eaLnBrk="1" latinLnBrk="0" hangingPunct="1">
      <a:defRPr sz="4800" b="1" kern="1200">
        <a:solidFill>
          <a:schemeClr val="bg1"/>
        </a:solidFill>
        <a:latin typeface="Weiss" pitchFamily="2" charset="0"/>
        <a:ea typeface="+mn-ea"/>
        <a:cs typeface="+mn-cs"/>
      </a:defRPr>
    </a:lvl6pPr>
    <a:lvl7pPr marL="2743200" algn="l" defTabSz="914400" rtl="0" eaLnBrk="1" latinLnBrk="0" hangingPunct="1">
      <a:defRPr sz="4800" b="1" kern="1200">
        <a:solidFill>
          <a:schemeClr val="bg1"/>
        </a:solidFill>
        <a:latin typeface="Weiss" pitchFamily="2" charset="0"/>
        <a:ea typeface="+mn-ea"/>
        <a:cs typeface="+mn-cs"/>
      </a:defRPr>
    </a:lvl7pPr>
    <a:lvl8pPr marL="3200400" algn="l" defTabSz="914400" rtl="0" eaLnBrk="1" latinLnBrk="0" hangingPunct="1">
      <a:defRPr sz="4800" b="1" kern="1200">
        <a:solidFill>
          <a:schemeClr val="bg1"/>
        </a:solidFill>
        <a:latin typeface="Weiss" pitchFamily="2" charset="0"/>
        <a:ea typeface="+mn-ea"/>
        <a:cs typeface="+mn-cs"/>
      </a:defRPr>
    </a:lvl8pPr>
    <a:lvl9pPr marL="3657600" algn="l" defTabSz="914400" rtl="0" eaLnBrk="1" latinLnBrk="0" hangingPunct="1">
      <a:defRPr sz="4800" b="1" kern="1200">
        <a:solidFill>
          <a:schemeClr val="bg1"/>
        </a:solidFill>
        <a:latin typeface="Weiss" pitchFamily="2"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D0C2B0"/>
    <a:srgbClr val="47504B"/>
    <a:srgbClr val="CCBEAB"/>
    <a:srgbClr val="0403F3"/>
    <a:srgbClr val="000000"/>
    <a:srgbClr val="FFFF00"/>
    <a:srgbClr val="3399FF"/>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1228D1-0180-4629-BF6C-2007FA101F70}" v="698" dt="2023-11-11T23:19:15.0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7037" autoAdjust="0"/>
    <p:restoredTop sz="94660"/>
  </p:normalViewPr>
  <p:slideViewPr>
    <p:cSldViewPr snapToGrid="0">
      <p:cViewPr varScale="1">
        <p:scale>
          <a:sx n="13" d="100"/>
          <a:sy n="13" d="100"/>
        </p:scale>
        <p:origin x="1708" y="16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6838" cy="21780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8386425" y="0"/>
            <a:ext cx="14066838" cy="2178050"/>
          </a:xfrm>
          <a:prstGeom prst="rect">
            <a:avLst/>
          </a:prstGeom>
        </p:spPr>
        <p:txBody>
          <a:bodyPr vert="horz" lIns="91440" tIns="45720" rIns="91440" bIns="45720" rtlCol="0"/>
          <a:lstStyle>
            <a:lvl1pPr algn="r">
              <a:defRPr sz="1200"/>
            </a:lvl1pPr>
          </a:lstStyle>
          <a:p>
            <a:fld id="{8D2A239C-43D2-41A1-9C13-4EC16BFE0AC9}" type="datetimeFigureOut">
              <a:rPr lang="en-US" smtClean="0"/>
              <a:t>6/25/2024</a:t>
            </a:fld>
            <a:endParaRPr lang="en-US"/>
          </a:p>
        </p:txBody>
      </p:sp>
      <p:sp>
        <p:nvSpPr>
          <p:cNvPr id="4" name="Slide Image Placeholder 3"/>
          <p:cNvSpPr>
            <a:spLocks noGrp="1" noRot="1" noChangeAspect="1"/>
          </p:cNvSpPr>
          <p:nvPr>
            <p:ph type="sldImg" idx="2"/>
          </p:nvPr>
        </p:nvSpPr>
        <p:spPr>
          <a:xfrm>
            <a:off x="6457950" y="5429250"/>
            <a:ext cx="19545300" cy="14658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246438" y="20902613"/>
            <a:ext cx="25968325" cy="171021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1255950"/>
            <a:ext cx="14066838" cy="21780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8386425" y="41255950"/>
            <a:ext cx="14066838" cy="2178050"/>
          </a:xfrm>
          <a:prstGeom prst="rect">
            <a:avLst/>
          </a:prstGeom>
        </p:spPr>
        <p:txBody>
          <a:bodyPr vert="horz" lIns="91440" tIns="45720" rIns="91440" bIns="45720" rtlCol="0" anchor="b"/>
          <a:lstStyle>
            <a:lvl1pPr algn="r">
              <a:defRPr sz="1200"/>
            </a:lvl1pPr>
          </a:lstStyle>
          <a:p>
            <a:fld id="{79B4DE76-E6D6-4350-A2E3-10396DF7EFE5}" type="slidenum">
              <a:rPr lang="en-US" smtClean="0"/>
              <a:t>‹#›</a:t>
            </a:fld>
            <a:endParaRPr lang="en-US"/>
          </a:p>
        </p:txBody>
      </p:sp>
    </p:spTree>
    <p:extLst>
      <p:ext uri="{BB962C8B-B14F-4D97-AF65-F5344CB8AC3E}">
        <p14:creationId xmlns:p14="http://schemas.microsoft.com/office/powerpoint/2010/main" val="4047423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B4DE76-E6D6-4350-A2E3-10396DF7EFE5}" type="slidenum">
              <a:rPr lang="en-US" smtClean="0"/>
              <a:t>1</a:t>
            </a:fld>
            <a:endParaRPr lang="en-US"/>
          </a:p>
        </p:txBody>
      </p:sp>
    </p:spTree>
    <p:extLst>
      <p:ext uri="{BB962C8B-B14F-4D97-AF65-F5344CB8AC3E}">
        <p14:creationId xmlns:p14="http://schemas.microsoft.com/office/powerpoint/2010/main" val="2631526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84790D-DAF8-4AE4-861D-B18990F70A5C}" type="slidenum">
              <a:rPr lang="en-US"/>
              <a:pPr>
                <a:defRPr/>
              </a:pPr>
              <a:t>‹#›</a:t>
            </a:fld>
            <a:endParaRPr lang="en-US"/>
          </a:p>
        </p:txBody>
      </p:sp>
    </p:spTree>
    <p:extLst>
      <p:ext uri="{BB962C8B-B14F-4D97-AF65-F5344CB8AC3E}">
        <p14:creationId xmlns:p14="http://schemas.microsoft.com/office/powerpoint/2010/main" val="96055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657E23-8462-42EF-B699-FC315AF51A4E}" type="slidenum">
              <a:rPr lang="en-US"/>
              <a:pPr>
                <a:defRPr/>
              </a:pPr>
              <a:t>‹#›</a:t>
            </a:fld>
            <a:endParaRPr lang="en-US"/>
          </a:p>
        </p:txBody>
      </p:sp>
    </p:spTree>
    <p:extLst>
      <p:ext uri="{BB962C8B-B14F-4D97-AF65-F5344CB8AC3E}">
        <p14:creationId xmlns:p14="http://schemas.microsoft.com/office/powerpoint/2010/main" val="213779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2925763"/>
            <a:ext cx="9326562"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475" y="2925763"/>
            <a:ext cx="27827288"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7FFDC3-6AF8-4F03-AFFF-468467DE6CCD}" type="slidenum">
              <a:rPr lang="en-US"/>
              <a:pPr>
                <a:defRPr/>
              </a:pPr>
              <a:t>‹#›</a:t>
            </a:fld>
            <a:endParaRPr lang="en-US"/>
          </a:p>
        </p:txBody>
      </p:sp>
    </p:spTree>
    <p:extLst>
      <p:ext uri="{BB962C8B-B14F-4D97-AF65-F5344CB8AC3E}">
        <p14:creationId xmlns:p14="http://schemas.microsoft.com/office/powerpoint/2010/main" val="166744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58B702-7A4A-4841-A542-75EC664D3BC6}" type="slidenum">
              <a:rPr lang="en-US"/>
              <a:pPr>
                <a:defRPr/>
              </a:pPr>
              <a:t>‹#›</a:t>
            </a:fld>
            <a:endParaRPr lang="en-US"/>
          </a:p>
        </p:txBody>
      </p:sp>
    </p:spTree>
    <p:extLst>
      <p:ext uri="{BB962C8B-B14F-4D97-AF65-F5344CB8AC3E}">
        <p14:creationId xmlns:p14="http://schemas.microsoft.com/office/powerpoint/2010/main" val="3223293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D54172-DA87-4644-B583-925A21D6BE0C}" type="slidenum">
              <a:rPr lang="en-US"/>
              <a:pPr>
                <a:defRPr/>
              </a:pPr>
              <a:t>‹#›</a:t>
            </a:fld>
            <a:endParaRPr lang="en-US"/>
          </a:p>
        </p:txBody>
      </p:sp>
    </p:spTree>
    <p:extLst>
      <p:ext uri="{BB962C8B-B14F-4D97-AF65-F5344CB8AC3E}">
        <p14:creationId xmlns:p14="http://schemas.microsoft.com/office/powerpoint/2010/main" val="267212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475" y="9509125"/>
            <a:ext cx="1857692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09125"/>
            <a:ext cx="1857692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DFCF6-FB4B-45CD-8574-DD53A898EFB9}" type="slidenum">
              <a:rPr lang="en-US"/>
              <a:pPr>
                <a:defRPr/>
              </a:pPr>
              <a:t>‹#›</a:t>
            </a:fld>
            <a:endParaRPr lang="en-US"/>
          </a:p>
        </p:txBody>
      </p:sp>
    </p:spTree>
    <p:extLst>
      <p:ext uri="{BB962C8B-B14F-4D97-AF65-F5344CB8AC3E}">
        <p14:creationId xmlns:p14="http://schemas.microsoft.com/office/powerpoint/2010/main" val="423222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9825E27-0E3B-4ED7-A7B1-DD4B69AC8965}" type="slidenum">
              <a:rPr lang="en-US"/>
              <a:pPr>
                <a:defRPr/>
              </a:pPr>
              <a:t>‹#›</a:t>
            </a:fld>
            <a:endParaRPr lang="en-US"/>
          </a:p>
        </p:txBody>
      </p:sp>
    </p:spTree>
    <p:extLst>
      <p:ext uri="{BB962C8B-B14F-4D97-AF65-F5344CB8AC3E}">
        <p14:creationId xmlns:p14="http://schemas.microsoft.com/office/powerpoint/2010/main" val="3901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60885B2-C3A6-4F01-967C-E6BC596E1FEE}" type="slidenum">
              <a:rPr lang="en-US"/>
              <a:pPr>
                <a:defRPr/>
              </a:pPr>
              <a:t>‹#›</a:t>
            </a:fld>
            <a:endParaRPr lang="en-US"/>
          </a:p>
        </p:txBody>
      </p:sp>
    </p:spTree>
    <p:extLst>
      <p:ext uri="{BB962C8B-B14F-4D97-AF65-F5344CB8AC3E}">
        <p14:creationId xmlns:p14="http://schemas.microsoft.com/office/powerpoint/2010/main" val="245828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242AA1-1C7E-47C5-9AEC-4E5244AB975F}" type="slidenum">
              <a:rPr lang="en-US"/>
              <a:pPr>
                <a:defRPr/>
              </a:pPr>
              <a:t>‹#›</a:t>
            </a:fld>
            <a:endParaRPr lang="en-US"/>
          </a:p>
        </p:txBody>
      </p:sp>
    </p:spTree>
    <p:extLst>
      <p:ext uri="{BB962C8B-B14F-4D97-AF65-F5344CB8AC3E}">
        <p14:creationId xmlns:p14="http://schemas.microsoft.com/office/powerpoint/2010/main" val="372379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94353C-882D-4D12-8F9C-7412CA9119ED}" type="slidenum">
              <a:rPr lang="en-US"/>
              <a:pPr>
                <a:defRPr/>
              </a:pPr>
              <a:t>‹#›</a:t>
            </a:fld>
            <a:endParaRPr lang="en-US"/>
          </a:p>
        </p:txBody>
      </p:sp>
    </p:spTree>
    <p:extLst>
      <p:ext uri="{BB962C8B-B14F-4D97-AF65-F5344CB8AC3E}">
        <p14:creationId xmlns:p14="http://schemas.microsoft.com/office/powerpoint/2010/main" val="157895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7F8336-B6A0-4028-B579-6B03BE0174B1}" type="slidenum">
              <a:rPr lang="en-US"/>
              <a:pPr>
                <a:defRPr/>
              </a:pPr>
              <a:t>‹#›</a:t>
            </a:fld>
            <a:endParaRPr lang="en-US"/>
          </a:p>
        </p:txBody>
      </p:sp>
    </p:spTree>
    <p:extLst>
      <p:ext uri="{BB962C8B-B14F-4D97-AF65-F5344CB8AC3E}">
        <p14:creationId xmlns:p14="http://schemas.microsoft.com/office/powerpoint/2010/main" val="301626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75" y="2925763"/>
            <a:ext cx="373062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475" y="9509125"/>
            <a:ext cx="37306250" cy="1975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475" y="29992638"/>
            <a:ext cx="9144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l" defTabSz="4389438">
              <a:spcBef>
                <a:spcPct val="0"/>
              </a:spcBef>
              <a:defRPr sz="6700" b="0" smtClean="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14995525" y="29992638"/>
            <a:ext cx="1390015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defTabSz="4389438">
              <a:spcBef>
                <a:spcPct val="0"/>
              </a:spcBef>
              <a:defRPr sz="6700" b="0" smtClean="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31454725" y="29992638"/>
            <a:ext cx="9144000"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r" defTabSz="4389438">
              <a:spcBef>
                <a:spcPct val="0"/>
              </a:spcBef>
              <a:defRPr sz="6700" b="0" smtClean="0">
                <a:solidFill>
                  <a:schemeClr val="tx1"/>
                </a:solidFill>
                <a:latin typeface="+mn-lt"/>
              </a:defRPr>
            </a:lvl1pPr>
          </a:lstStyle>
          <a:p>
            <a:pPr>
              <a:defRPr/>
            </a:pPr>
            <a:fld id="{26E1C6A0-87FC-4C62-BD6E-C120037289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Times New Roman" pitchFamily="18" charset="0"/>
        </a:defRPr>
      </a:lvl2pPr>
      <a:lvl3pPr algn="ctr" defTabSz="4389438" rtl="0" eaLnBrk="0" fontAlgn="base" hangingPunct="0">
        <a:spcBef>
          <a:spcPct val="0"/>
        </a:spcBef>
        <a:spcAft>
          <a:spcPct val="0"/>
        </a:spcAft>
        <a:defRPr sz="21100">
          <a:solidFill>
            <a:schemeClr val="tx2"/>
          </a:solidFill>
          <a:latin typeface="Times New Roman" pitchFamily="18" charset="0"/>
        </a:defRPr>
      </a:lvl3pPr>
      <a:lvl4pPr algn="ctr" defTabSz="4389438" rtl="0" eaLnBrk="0" fontAlgn="base" hangingPunct="0">
        <a:spcBef>
          <a:spcPct val="0"/>
        </a:spcBef>
        <a:spcAft>
          <a:spcPct val="0"/>
        </a:spcAft>
        <a:defRPr sz="21100">
          <a:solidFill>
            <a:schemeClr val="tx2"/>
          </a:solidFill>
          <a:latin typeface="Times New Roman" pitchFamily="18" charset="0"/>
        </a:defRPr>
      </a:lvl4pPr>
      <a:lvl5pPr algn="ctr" defTabSz="4389438" rtl="0" eaLnBrk="0" fontAlgn="base" hangingPunct="0">
        <a:spcBef>
          <a:spcPct val="0"/>
        </a:spcBef>
        <a:spcAft>
          <a:spcPct val="0"/>
        </a:spcAft>
        <a:defRPr sz="21100">
          <a:solidFill>
            <a:schemeClr val="tx2"/>
          </a:solidFill>
          <a:latin typeface="Times New Roman" pitchFamily="18" charset="0"/>
        </a:defRPr>
      </a:lvl5pPr>
      <a:lvl6pPr marL="457200" algn="ctr" defTabSz="4389438" rtl="0" fontAlgn="base">
        <a:spcBef>
          <a:spcPct val="0"/>
        </a:spcBef>
        <a:spcAft>
          <a:spcPct val="0"/>
        </a:spcAft>
        <a:defRPr sz="21100">
          <a:solidFill>
            <a:schemeClr val="tx2"/>
          </a:solidFill>
          <a:latin typeface="Times New Roman" pitchFamily="18" charset="0"/>
        </a:defRPr>
      </a:lvl6pPr>
      <a:lvl7pPr marL="914400" algn="ctr" defTabSz="4389438" rtl="0" fontAlgn="base">
        <a:spcBef>
          <a:spcPct val="0"/>
        </a:spcBef>
        <a:spcAft>
          <a:spcPct val="0"/>
        </a:spcAft>
        <a:defRPr sz="21100">
          <a:solidFill>
            <a:schemeClr val="tx2"/>
          </a:solidFill>
          <a:latin typeface="Times New Roman" pitchFamily="18" charset="0"/>
        </a:defRPr>
      </a:lvl7pPr>
      <a:lvl8pPr marL="1371600" algn="ctr" defTabSz="4389438" rtl="0" fontAlgn="base">
        <a:spcBef>
          <a:spcPct val="0"/>
        </a:spcBef>
        <a:spcAft>
          <a:spcPct val="0"/>
        </a:spcAft>
        <a:defRPr sz="21100">
          <a:solidFill>
            <a:schemeClr val="tx2"/>
          </a:solidFill>
          <a:latin typeface="Times New Roman" pitchFamily="18" charset="0"/>
        </a:defRPr>
      </a:lvl8pPr>
      <a:lvl9pPr marL="1828800" algn="ctr" defTabSz="4389438" rtl="0" fontAlgn="base">
        <a:spcBef>
          <a:spcPct val="0"/>
        </a:spcBef>
        <a:spcAft>
          <a:spcPct val="0"/>
        </a:spcAft>
        <a:defRPr sz="21100">
          <a:solidFill>
            <a:schemeClr val="tx2"/>
          </a:solidFill>
          <a:latin typeface="Times New Roman" pitchFamily="18"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12"/>
          <p:cNvSpPr>
            <a:spLocks noChangeArrowheads="1"/>
          </p:cNvSpPr>
          <p:nvPr/>
        </p:nvSpPr>
        <p:spPr bwMode="auto">
          <a:xfrm>
            <a:off x="5515715" y="751856"/>
            <a:ext cx="32842200" cy="3609499"/>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lIns="91440" tIns="45720" rIns="91440" bIns="45720" anchor="ctr">
            <a:spAutoFit/>
          </a:bodyPr>
          <a:lstStyle/>
          <a:p>
            <a:pPr>
              <a:spcBef>
                <a:spcPct val="0"/>
              </a:spcBef>
            </a:pPr>
            <a:r>
              <a:rPr lang="en-US" sz="8200" dirty="0">
                <a:latin typeface="Times New Roman"/>
                <a:cs typeface="Arial"/>
              </a:rPr>
              <a:t>Pluralistic Ignorance Within Attitudes Toward Transgender Individuals</a:t>
            </a:r>
            <a:endParaRPr lang="en-US" sz="8200" dirty="0">
              <a:latin typeface="Times New Roman"/>
              <a:cs typeface="Arial" charset="0"/>
            </a:endParaRPr>
          </a:p>
          <a:p>
            <a:pPr>
              <a:spcBef>
                <a:spcPct val="0"/>
              </a:spcBef>
            </a:pPr>
            <a:r>
              <a:rPr lang="en-US" sz="6800" dirty="0">
                <a:latin typeface="Times New Roman"/>
                <a:cs typeface="Arial"/>
              </a:rPr>
              <a:t>Brittle K. Williams, Jeffrey E. Aspelmeier Ph.D.</a:t>
            </a:r>
          </a:p>
          <a:p>
            <a:pPr>
              <a:spcBef>
                <a:spcPct val="0"/>
              </a:spcBef>
            </a:pPr>
            <a:r>
              <a:rPr lang="en-US" sz="5500" dirty="0">
                <a:latin typeface="Times New Roman"/>
                <a:cs typeface="Arial"/>
              </a:rPr>
              <a:t>Department of Psychology, Radford University</a:t>
            </a:r>
          </a:p>
        </p:txBody>
      </p:sp>
      <p:sp>
        <p:nvSpPr>
          <p:cNvPr id="2053" name="AutoShape 7"/>
          <p:cNvSpPr>
            <a:spLocks noChangeArrowheads="1"/>
          </p:cNvSpPr>
          <p:nvPr/>
        </p:nvSpPr>
        <p:spPr bwMode="auto">
          <a:xfrm>
            <a:off x="914400" y="4801788"/>
            <a:ext cx="13411200" cy="953453"/>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anchor="ctr">
            <a:spAutoFit/>
          </a:bodyPr>
          <a:lstStyle/>
          <a:p>
            <a:r>
              <a:rPr lang="en-US" dirty="0">
                <a:latin typeface="+mj-lt"/>
                <a:cs typeface="Arial" pitchFamily="34" charset="0"/>
              </a:rPr>
              <a:t>Background</a:t>
            </a:r>
          </a:p>
        </p:txBody>
      </p:sp>
      <p:sp>
        <p:nvSpPr>
          <p:cNvPr id="22" name="AutoShape 7"/>
          <p:cNvSpPr>
            <a:spLocks noChangeArrowheads="1"/>
          </p:cNvSpPr>
          <p:nvPr/>
        </p:nvSpPr>
        <p:spPr bwMode="auto">
          <a:xfrm>
            <a:off x="891540" y="21102676"/>
            <a:ext cx="13434060" cy="919401"/>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lIns="91440" tIns="45720" rIns="91440" bIns="45720" anchor="ctr">
            <a:spAutoFit/>
          </a:bodyPr>
          <a:lstStyle/>
          <a:p>
            <a:r>
              <a:rPr lang="en-US" dirty="0">
                <a:latin typeface="Times New Roman"/>
                <a:cs typeface="Arial"/>
              </a:rPr>
              <a:t>Method</a:t>
            </a:r>
            <a:endParaRPr lang="en-US" sz="5400" dirty="0">
              <a:latin typeface="Times New Roman"/>
              <a:cs typeface="Arial"/>
            </a:endParaRPr>
          </a:p>
        </p:txBody>
      </p:sp>
      <p:sp>
        <p:nvSpPr>
          <p:cNvPr id="24" name="AutoShape 7"/>
          <p:cNvSpPr>
            <a:spLocks noChangeArrowheads="1"/>
          </p:cNvSpPr>
          <p:nvPr/>
        </p:nvSpPr>
        <p:spPr bwMode="auto">
          <a:xfrm>
            <a:off x="29184600" y="4836156"/>
            <a:ext cx="13563600" cy="919401"/>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anchor="ctr">
            <a:spAutoFit/>
          </a:bodyPr>
          <a:lstStyle/>
          <a:p>
            <a:r>
              <a:rPr lang="en-US" dirty="0">
                <a:latin typeface="Times New Roman" panose="02020603050405020304" pitchFamily="18" charset="0"/>
                <a:cs typeface="Times New Roman" panose="02020603050405020304" pitchFamily="18" charset="0"/>
              </a:rPr>
              <a:t>Results</a:t>
            </a:r>
          </a:p>
        </p:txBody>
      </p:sp>
      <p:sp>
        <p:nvSpPr>
          <p:cNvPr id="26" name="AutoShape 7"/>
          <p:cNvSpPr>
            <a:spLocks noChangeArrowheads="1"/>
          </p:cNvSpPr>
          <p:nvPr/>
        </p:nvSpPr>
        <p:spPr bwMode="auto">
          <a:xfrm>
            <a:off x="29184600" y="28383547"/>
            <a:ext cx="13558838" cy="953453"/>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anchor="ctr">
            <a:spAutoFit/>
          </a:bodyPr>
          <a:lstStyle/>
          <a:p>
            <a:r>
              <a:rPr lang="en-US" dirty="0">
                <a:latin typeface="+mj-lt"/>
                <a:cs typeface="Arial" pitchFamily="34" charset="0"/>
              </a:rPr>
              <a:t>References</a:t>
            </a:r>
            <a:endParaRPr lang="en-US" sz="5000" dirty="0">
              <a:latin typeface="+mj-lt"/>
              <a:cs typeface="Arial" pitchFamily="34" charset="0"/>
            </a:endParaRPr>
          </a:p>
        </p:txBody>
      </p:sp>
      <p:sp>
        <p:nvSpPr>
          <p:cNvPr id="2" name="TextBox 1"/>
          <p:cNvSpPr txBox="1"/>
          <p:nvPr/>
        </p:nvSpPr>
        <p:spPr>
          <a:xfrm>
            <a:off x="18248513" y="31544076"/>
            <a:ext cx="8402798" cy="707886"/>
          </a:xfrm>
          <a:prstGeom prst="rect">
            <a:avLst/>
          </a:prstGeom>
          <a:noFill/>
        </p:spPr>
        <p:txBody>
          <a:bodyPr wrap="square" rtlCol="0">
            <a:spAutoFit/>
          </a:bodyPr>
          <a:lstStyle/>
          <a:p>
            <a:r>
              <a:rPr lang="en-US" sz="2000" b="0">
                <a:solidFill>
                  <a:schemeClr val="tx1"/>
                </a:solidFill>
                <a:latin typeface="Arial" pitchFamily="34" charset="0"/>
                <a:cs typeface="Arial" pitchFamily="34" charset="0"/>
              </a:rPr>
              <a:t>Printing Supported by the Office of Undergraduate Research and Scholarship</a:t>
            </a:r>
          </a:p>
        </p:txBody>
      </p:sp>
      <p:sp>
        <p:nvSpPr>
          <p:cNvPr id="30" name="TextBox 2"/>
          <p:cNvSpPr txBox="1">
            <a:spLocks noChangeArrowheads="1"/>
          </p:cNvSpPr>
          <p:nvPr/>
        </p:nvSpPr>
        <p:spPr bwMode="auto">
          <a:xfrm>
            <a:off x="961897" y="22089546"/>
            <a:ext cx="13357810" cy="10033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5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l">
              <a:spcBef>
                <a:spcPct val="0"/>
              </a:spcBef>
              <a:buNone/>
            </a:pPr>
            <a:r>
              <a:rPr lang="en-US" altLang="en-US" sz="3800" u="sng" dirty="0">
                <a:latin typeface="Times New Roman"/>
                <a:cs typeface="Arial"/>
              </a:rPr>
              <a:t>Participants</a:t>
            </a:r>
            <a:r>
              <a:rPr lang="en-US" altLang="en-US" sz="3800" dirty="0">
                <a:latin typeface="Times New Roman"/>
                <a:cs typeface="Arial"/>
              </a:rPr>
              <a:t>:  </a:t>
            </a:r>
            <a:r>
              <a:rPr lang="en-US" altLang="en-US" sz="3800" i="1" dirty="0">
                <a:latin typeface="Times New Roman"/>
                <a:cs typeface="Arial"/>
              </a:rPr>
              <a:t>N </a:t>
            </a:r>
            <a:r>
              <a:rPr lang="en-US" altLang="en-US" sz="3800" dirty="0">
                <a:latin typeface="Times New Roman"/>
                <a:cs typeface="Arial"/>
              </a:rPr>
              <a:t>= 245 (49.4% Females, 47.8% Males, 2.4% Other)</a:t>
            </a:r>
          </a:p>
          <a:p>
            <a:pPr algn="l">
              <a:spcBef>
                <a:spcPct val="0"/>
              </a:spcBef>
              <a:buNone/>
            </a:pPr>
            <a:r>
              <a:rPr lang="en-US" altLang="en-US" sz="3800" u="sng" dirty="0">
                <a:latin typeface="Times New Roman"/>
                <a:cs typeface="Arial"/>
              </a:rPr>
              <a:t>Age</a:t>
            </a:r>
            <a:r>
              <a:rPr lang="en-US" altLang="en-US" sz="3800" dirty="0">
                <a:latin typeface="Times New Roman"/>
                <a:cs typeface="Arial"/>
              </a:rPr>
              <a:t>: 19-80 (</a:t>
            </a:r>
            <a:r>
              <a:rPr lang="en-US" altLang="en-US" sz="3800" i="1" dirty="0">
                <a:latin typeface="Times New Roman"/>
                <a:cs typeface="Arial"/>
              </a:rPr>
              <a:t>M </a:t>
            </a:r>
            <a:r>
              <a:rPr lang="en-US" altLang="en-US" sz="3800" dirty="0">
                <a:latin typeface="Times New Roman"/>
                <a:cs typeface="Arial"/>
              </a:rPr>
              <a:t>= 36.28, </a:t>
            </a:r>
            <a:r>
              <a:rPr lang="en-US" altLang="en-US" sz="3800" i="1" dirty="0">
                <a:latin typeface="Times New Roman"/>
                <a:cs typeface="Arial"/>
              </a:rPr>
              <a:t>SD </a:t>
            </a:r>
            <a:r>
              <a:rPr lang="en-US" altLang="en-US" sz="3800" dirty="0">
                <a:latin typeface="Times New Roman"/>
                <a:cs typeface="Arial"/>
              </a:rPr>
              <a:t>= 12.82)</a:t>
            </a:r>
            <a:endParaRPr lang="en-US" altLang="en-US" sz="3800" dirty="0">
              <a:latin typeface="Times New Roman"/>
              <a:cs typeface="Arial" panose="020B0604020202020204" pitchFamily="34" charset="0"/>
            </a:endParaRPr>
          </a:p>
          <a:p>
            <a:pPr algn="l">
              <a:spcBef>
                <a:spcPct val="0"/>
              </a:spcBef>
              <a:buNone/>
            </a:pPr>
            <a:r>
              <a:rPr lang="en-US" altLang="en-US" sz="3800" u="sng" dirty="0">
                <a:latin typeface="Times New Roman"/>
                <a:cs typeface="Arial"/>
              </a:rPr>
              <a:t>Ethnicity</a:t>
            </a:r>
            <a:r>
              <a:rPr lang="en-US" altLang="en-US" sz="3800" dirty="0">
                <a:latin typeface="Times New Roman"/>
                <a:cs typeface="Arial"/>
              </a:rPr>
              <a:t>: European Am. - 72.7%, African Am. - 9.0%, Asian/Pas. </a:t>
            </a:r>
            <a:r>
              <a:rPr lang="en-US" altLang="en-US" sz="3800" dirty="0" err="1">
                <a:latin typeface="Times New Roman"/>
                <a:cs typeface="Arial"/>
              </a:rPr>
              <a:t>Islndr</a:t>
            </a:r>
            <a:r>
              <a:rPr lang="en-US" altLang="en-US" sz="3800" dirty="0">
                <a:latin typeface="Times New Roman"/>
                <a:cs typeface="Arial"/>
              </a:rPr>
              <a:t> 4.1%, </a:t>
            </a:r>
            <a:r>
              <a:rPr lang="en-US" altLang="en-US" sz="3800" dirty="0" err="1">
                <a:latin typeface="Times New Roman"/>
                <a:cs typeface="Arial"/>
              </a:rPr>
              <a:t>Hisp</a:t>
            </a:r>
            <a:r>
              <a:rPr lang="en-US" altLang="en-US" sz="3800" dirty="0">
                <a:latin typeface="Times New Roman"/>
                <a:cs typeface="Arial"/>
              </a:rPr>
              <a:t>/Lat. Am. 8.2%, Other 6.0%</a:t>
            </a:r>
          </a:p>
          <a:p>
            <a:pPr algn="l">
              <a:spcBef>
                <a:spcPct val="0"/>
              </a:spcBef>
              <a:buNone/>
            </a:pPr>
            <a:r>
              <a:rPr lang="en-US" altLang="en-US" sz="3800" u="sng" dirty="0">
                <a:latin typeface="Times New Roman"/>
                <a:cs typeface="Arial"/>
              </a:rPr>
              <a:t>Sexuality</a:t>
            </a:r>
            <a:r>
              <a:rPr lang="en-US" altLang="en-US" sz="3800" dirty="0">
                <a:latin typeface="Times New Roman"/>
                <a:cs typeface="Arial"/>
              </a:rPr>
              <a:t>: Hetero 69.8%, Homo 7.3</a:t>
            </a:r>
            <a:r>
              <a:rPr lang="en-US" sz="3800" dirty="0">
                <a:latin typeface="Times New Roman"/>
                <a:cs typeface="Arial"/>
              </a:rPr>
              <a:t>%</a:t>
            </a:r>
            <a:r>
              <a:rPr lang="en-US" altLang="en-US" sz="3800" dirty="0">
                <a:latin typeface="Times New Roman"/>
                <a:cs typeface="Arial"/>
              </a:rPr>
              <a:t>, Bi 14.7</a:t>
            </a:r>
            <a:r>
              <a:rPr lang="en-US" sz="3800" dirty="0">
                <a:latin typeface="Times New Roman"/>
                <a:cs typeface="Arial"/>
              </a:rPr>
              <a:t>%</a:t>
            </a:r>
            <a:r>
              <a:rPr lang="en-US" altLang="en-US" sz="3800" dirty="0">
                <a:latin typeface="Times New Roman"/>
                <a:cs typeface="Arial"/>
              </a:rPr>
              <a:t>, Other 8.2</a:t>
            </a:r>
            <a:r>
              <a:rPr lang="en-US" sz="3800" dirty="0">
                <a:latin typeface="Times New Roman"/>
                <a:cs typeface="Arial"/>
              </a:rPr>
              <a:t>%</a:t>
            </a:r>
            <a:endParaRPr lang="en-US" altLang="en-US" sz="3800" dirty="0">
              <a:latin typeface="Times New Roman"/>
              <a:cs typeface="Arial"/>
            </a:endParaRPr>
          </a:p>
          <a:p>
            <a:pPr algn="l">
              <a:spcBef>
                <a:spcPct val="0"/>
              </a:spcBef>
              <a:buNone/>
            </a:pPr>
            <a:r>
              <a:rPr lang="en-US" altLang="en-US" sz="3800" u="sng" dirty="0">
                <a:latin typeface="Times New Roman"/>
                <a:cs typeface="Arial"/>
              </a:rPr>
              <a:t>Measures</a:t>
            </a:r>
            <a:r>
              <a:rPr lang="en-US" altLang="en-US" sz="3800" dirty="0">
                <a:latin typeface="Times New Roman"/>
                <a:cs typeface="Arial"/>
              </a:rPr>
              <a:t>: (1) Transgender Attitudes - Combined Genderism and Transphobia Scale (Tebbe et al., 2014), Negative Intentions and Negative Attitudes Subscales (Barbir et al., 2017): Total 28 items on a 7-point </a:t>
            </a:r>
            <a:r>
              <a:rPr lang="en-US" altLang="en-US" sz="3800" dirty="0" err="1">
                <a:latin typeface="Times New Roman"/>
                <a:cs typeface="Arial"/>
              </a:rPr>
              <a:t>Lickert</a:t>
            </a:r>
            <a:r>
              <a:rPr lang="en-US" altLang="en-US" sz="3800" dirty="0">
                <a:latin typeface="Times New Roman"/>
                <a:cs typeface="Arial"/>
              </a:rPr>
              <a:t> scale. (</a:t>
            </a:r>
            <a:r>
              <a:rPr lang="en-US" altLang="en-US" sz="3800" i="1" dirty="0">
                <a:latin typeface="Times New Roman"/>
                <a:cs typeface="Arial"/>
              </a:rPr>
              <a:t>M</a:t>
            </a:r>
            <a:r>
              <a:rPr lang="en-US" altLang="en-US" sz="3800" dirty="0">
                <a:latin typeface="Times New Roman"/>
                <a:cs typeface="Arial"/>
              </a:rPr>
              <a:t> = , </a:t>
            </a:r>
            <a:r>
              <a:rPr lang="en-US" altLang="en-US" sz="3800" i="1" dirty="0">
                <a:latin typeface="Times New Roman"/>
                <a:cs typeface="Arial"/>
              </a:rPr>
              <a:t>SD</a:t>
            </a:r>
            <a:r>
              <a:rPr lang="en-US" altLang="en-US" sz="3800" dirty="0">
                <a:latin typeface="Times New Roman"/>
                <a:cs typeface="Arial"/>
              </a:rPr>
              <a:t> = ) Self </a:t>
            </a:r>
            <a:r>
              <a:rPr lang="el-GR" sz="3800" dirty="0">
                <a:latin typeface="Times New Roman"/>
                <a:cs typeface="Times New Roman"/>
              </a:rPr>
              <a:t>α: .98 and Other </a:t>
            </a:r>
            <a:r>
              <a:rPr lang="el-GR" sz="3800" dirty="0">
                <a:latin typeface="Times New Roman"/>
                <a:cs typeface="Arial"/>
              </a:rPr>
              <a:t>α: .97. (2) Social Desirability (Crowne &amp; Marlow, 1960): 33 True or False items. α = .84</a:t>
            </a:r>
          </a:p>
          <a:p>
            <a:pPr algn="l">
              <a:spcBef>
                <a:spcPct val="0"/>
              </a:spcBef>
              <a:buNone/>
            </a:pPr>
            <a:r>
              <a:rPr lang="en-US" altLang="en-US" sz="3800" u="sng" dirty="0">
                <a:latin typeface="Times New Roman"/>
                <a:cs typeface="Arial"/>
              </a:rPr>
              <a:t>Procedures</a:t>
            </a:r>
            <a:r>
              <a:rPr lang="en-US" altLang="en-US" sz="3800" dirty="0">
                <a:latin typeface="Times New Roman"/>
                <a:cs typeface="Arial"/>
              </a:rPr>
              <a:t>: Participants recruited through Prolific, completed an on online survey on Qualtrics. Measures were presented to participants in nested randomized order. Participants answered demographic questions and were thanked and debriefed at the end of the survey.</a:t>
            </a:r>
            <a:endParaRPr lang="en-US" altLang="en-US" sz="3800" dirty="0">
              <a:cs typeface="Arial"/>
            </a:endParaRPr>
          </a:p>
        </p:txBody>
      </p:sp>
      <p:sp>
        <p:nvSpPr>
          <p:cNvPr id="3" name="TextBox 2"/>
          <p:cNvSpPr txBox="1"/>
          <p:nvPr/>
        </p:nvSpPr>
        <p:spPr>
          <a:xfrm>
            <a:off x="29184600" y="5802086"/>
            <a:ext cx="13558838" cy="14939987"/>
          </a:xfrm>
          <a:prstGeom prst="rect">
            <a:avLst/>
          </a:prstGeom>
          <a:noFill/>
        </p:spPr>
        <p:txBody>
          <a:bodyPr wrap="square" lIns="91440" tIns="45720" rIns="91440" bIns="45720" rtlCol="0" anchor="t">
            <a:spAutoFit/>
          </a:bodyPr>
          <a:lstStyle/>
          <a:p>
            <a:pPr marL="285750" indent="-285750" algn="l">
              <a:lnSpc>
                <a:spcPct val="90000"/>
              </a:lnSpc>
              <a:spcBef>
                <a:spcPts val="1000"/>
              </a:spcBef>
              <a:spcAft>
                <a:spcPts val="0"/>
              </a:spcAft>
              <a:buFont typeface="Calibri,Sans-Serif"/>
              <a:buChar char="-"/>
            </a:pPr>
            <a:r>
              <a:rPr lang="en-US" sz="4500" dirty="0">
                <a:solidFill>
                  <a:schemeClr val="tx1"/>
                </a:solidFill>
                <a:latin typeface="Times New Roman"/>
                <a:cs typeface="Calibri"/>
              </a:rPr>
              <a:t>Main Effect of Target: Participants reported significantly more positive transgender attitudes (</a:t>
            </a:r>
            <a:r>
              <a:rPr lang="en-US" sz="4500" i="1" dirty="0">
                <a:solidFill>
                  <a:schemeClr val="tx1"/>
                </a:solidFill>
                <a:latin typeface="Times New Roman"/>
                <a:cs typeface="Calibri"/>
              </a:rPr>
              <a:t>M </a:t>
            </a:r>
            <a:r>
              <a:rPr lang="en-US" sz="4500" dirty="0">
                <a:solidFill>
                  <a:schemeClr val="tx1"/>
                </a:solidFill>
                <a:latin typeface="Times New Roman"/>
                <a:cs typeface="Calibri"/>
              </a:rPr>
              <a:t>= 2.34, </a:t>
            </a:r>
            <a:r>
              <a:rPr lang="en-US" sz="4500" i="1" dirty="0">
                <a:solidFill>
                  <a:schemeClr val="tx1"/>
                </a:solidFill>
                <a:latin typeface="Times New Roman"/>
                <a:cs typeface="Calibri"/>
              </a:rPr>
              <a:t>SD </a:t>
            </a:r>
            <a:r>
              <a:rPr lang="en-US" sz="4500" dirty="0">
                <a:solidFill>
                  <a:schemeClr val="tx1"/>
                </a:solidFill>
                <a:latin typeface="Times New Roman"/>
                <a:cs typeface="Calibri"/>
              </a:rPr>
              <a:t>= 1.40) compared to the average American (</a:t>
            </a:r>
            <a:r>
              <a:rPr lang="en-US" sz="4500" i="1" dirty="0">
                <a:solidFill>
                  <a:schemeClr val="tx1"/>
                </a:solidFill>
                <a:latin typeface="Times New Roman"/>
                <a:cs typeface="Calibri"/>
              </a:rPr>
              <a:t>M </a:t>
            </a:r>
            <a:r>
              <a:rPr lang="en-US" sz="4500" dirty="0">
                <a:solidFill>
                  <a:schemeClr val="tx1"/>
                </a:solidFill>
                <a:latin typeface="Times New Roman"/>
                <a:cs typeface="Calibri"/>
              </a:rPr>
              <a:t>= 3.93, </a:t>
            </a:r>
            <a:r>
              <a:rPr lang="en-US" sz="4500" i="1" dirty="0">
                <a:solidFill>
                  <a:schemeClr val="tx1"/>
                </a:solidFill>
                <a:latin typeface="Times New Roman"/>
                <a:cs typeface="Calibri"/>
              </a:rPr>
              <a:t>SD </a:t>
            </a:r>
            <a:r>
              <a:rPr lang="en-US" sz="4500" dirty="0">
                <a:solidFill>
                  <a:schemeClr val="tx1"/>
                </a:solidFill>
                <a:latin typeface="Times New Roman"/>
                <a:cs typeface="Calibri"/>
              </a:rPr>
              <a:t>= 0.96; see Figure 1).</a:t>
            </a:r>
          </a:p>
          <a:p>
            <a:pPr marL="285750" indent="-285750" algn="l">
              <a:lnSpc>
                <a:spcPct val="90000"/>
              </a:lnSpc>
              <a:spcBef>
                <a:spcPts val="1000"/>
              </a:spcBef>
              <a:spcAft>
                <a:spcPts val="0"/>
              </a:spcAft>
              <a:buFont typeface="Calibri,Sans-Serif"/>
              <a:buChar char="-"/>
            </a:pPr>
            <a:r>
              <a:rPr lang="en-US" sz="4500" dirty="0">
                <a:solidFill>
                  <a:schemeClr val="tx1"/>
                </a:solidFill>
                <a:latin typeface="Times New Roman"/>
                <a:cs typeface="Calibri"/>
              </a:rPr>
              <a:t>Main Effect of Social Desirability: Participants low in social desirability reported significantly more positive attitudes for self (</a:t>
            </a:r>
            <a:r>
              <a:rPr lang="en-US" sz="4500" i="1" dirty="0">
                <a:solidFill>
                  <a:schemeClr val="tx1"/>
                </a:solidFill>
                <a:latin typeface="Times New Roman"/>
                <a:cs typeface="Calibri"/>
              </a:rPr>
              <a:t>M </a:t>
            </a:r>
            <a:r>
              <a:rPr lang="en-US" sz="4500" dirty="0">
                <a:solidFill>
                  <a:schemeClr val="tx1"/>
                </a:solidFill>
                <a:latin typeface="Times New Roman"/>
                <a:cs typeface="Calibri"/>
              </a:rPr>
              <a:t>= 2.92, </a:t>
            </a:r>
            <a:r>
              <a:rPr lang="en-US" sz="4500" i="1" dirty="0">
                <a:solidFill>
                  <a:schemeClr val="tx1"/>
                </a:solidFill>
                <a:latin typeface="Times New Roman"/>
                <a:cs typeface="Calibri"/>
              </a:rPr>
              <a:t>SE </a:t>
            </a:r>
            <a:r>
              <a:rPr lang="en-US" sz="4500" dirty="0">
                <a:solidFill>
                  <a:schemeClr val="tx1"/>
                </a:solidFill>
                <a:latin typeface="Times New Roman"/>
                <a:cs typeface="Calibri"/>
              </a:rPr>
              <a:t>= .09) and less positive transgender attitudes for average American (</a:t>
            </a:r>
            <a:r>
              <a:rPr lang="en-US" sz="4500" i="1" dirty="0">
                <a:solidFill>
                  <a:schemeClr val="tx1"/>
                </a:solidFill>
                <a:latin typeface="Times New Roman"/>
                <a:cs typeface="Calibri"/>
              </a:rPr>
              <a:t>M </a:t>
            </a:r>
            <a:r>
              <a:rPr lang="en-US" sz="4500" dirty="0">
                <a:solidFill>
                  <a:schemeClr val="tx1"/>
                </a:solidFill>
                <a:latin typeface="Times New Roman"/>
                <a:cs typeface="Calibri"/>
              </a:rPr>
              <a:t>= 3.31, </a:t>
            </a:r>
            <a:r>
              <a:rPr lang="en-US" sz="4500" i="1" dirty="0">
                <a:solidFill>
                  <a:schemeClr val="tx1"/>
                </a:solidFill>
                <a:latin typeface="Times New Roman"/>
                <a:cs typeface="Calibri"/>
              </a:rPr>
              <a:t>SE </a:t>
            </a:r>
            <a:r>
              <a:rPr lang="en-US" sz="4500" dirty="0">
                <a:solidFill>
                  <a:schemeClr val="tx1"/>
                </a:solidFill>
                <a:latin typeface="Times New Roman"/>
                <a:cs typeface="Calibri"/>
              </a:rPr>
              <a:t>= .08; see Figure 1).</a:t>
            </a:r>
          </a:p>
          <a:p>
            <a:pPr marL="285750" indent="-285750" algn="l">
              <a:lnSpc>
                <a:spcPct val="90000"/>
              </a:lnSpc>
              <a:spcBef>
                <a:spcPts val="1000"/>
              </a:spcBef>
              <a:spcAft>
                <a:spcPts val="0"/>
              </a:spcAft>
              <a:buFont typeface="Calibri,Sans-Serif"/>
              <a:buChar char="-"/>
            </a:pPr>
            <a:r>
              <a:rPr lang="en-US" sz="4500" dirty="0">
                <a:solidFill>
                  <a:schemeClr val="tx1"/>
                </a:solidFill>
                <a:latin typeface="Times New Roman"/>
                <a:cs typeface="Calibri"/>
              </a:rPr>
              <a:t>This interaction was significant with a small effect (see Table 1). These data rule out social desirability as an alternative explanation for PI.</a:t>
            </a:r>
          </a:p>
          <a:p>
            <a:pPr marL="285750" indent="-285750" algn="l">
              <a:lnSpc>
                <a:spcPct val="90000"/>
              </a:lnSpc>
              <a:spcBef>
                <a:spcPts val="1000"/>
              </a:spcBef>
              <a:spcAft>
                <a:spcPts val="0"/>
              </a:spcAft>
              <a:buFont typeface="Calibri,Sans-Serif"/>
              <a:buChar char="-"/>
            </a:pPr>
            <a:r>
              <a:rPr lang="en-US" sz="4500" dirty="0">
                <a:solidFill>
                  <a:schemeClr val="tx1"/>
                </a:solidFill>
                <a:latin typeface="Times New Roman"/>
                <a:cs typeface="Calibri"/>
              </a:rPr>
              <a:t>Main Effect of Sex. ID: Heterosexual participants reported less positive transgender attitudes (</a:t>
            </a:r>
            <a:r>
              <a:rPr lang="en-US" sz="4500" i="1" dirty="0">
                <a:solidFill>
                  <a:schemeClr val="tx1"/>
                </a:solidFill>
                <a:latin typeface="Times New Roman"/>
                <a:cs typeface="Calibri"/>
              </a:rPr>
              <a:t>M </a:t>
            </a:r>
            <a:r>
              <a:rPr lang="en-US" sz="4500" dirty="0">
                <a:solidFill>
                  <a:schemeClr val="tx1"/>
                </a:solidFill>
                <a:latin typeface="Times New Roman"/>
                <a:cs typeface="Calibri"/>
              </a:rPr>
              <a:t>= 2.73, </a:t>
            </a:r>
            <a:r>
              <a:rPr lang="en-US" sz="4500" i="1" dirty="0">
                <a:solidFill>
                  <a:schemeClr val="tx1"/>
                </a:solidFill>
                <a:latin typeface="Times New Roman"/>
                <a:cs typeface="Calibri"/>
              </a:rPr>
              <a:t>SD </a:t>
            </a:r>
            <a:r>
              <a:rPr lang="en-US" sz="4500" dirty="0">
                <a:solidFill>
                  <a:schemeClr val="tx1"/>
                </a:solidFill>
                <a:latin typeface="Times New Roman"/>
                <a:cs typeface="Calibri"/>
              </a:rPr>
              <a:t>= 1.45) than queer participants (</a:t>
            </a:r>
            <a:r>
              <a:rPr lang="en-US" sz="4500" i="1" dirty="0">
                <a:solidFill>
                  <a:schemeClr val="tx1"/>
                </a:solidFill>
                <a:latin typeface="Times New Roman"/>
                <a:cs typeface="Calibri"/>
              </a:rPr>
              <a:t>M</a:t>
            </a:r>
            <a:r>
              <a:rPr lang="en-US" sz="4500" dirty="0">
                <a:solidFill>
                  <a:schemeClr val="tx1"/>
                </a:solidFill>
                <a:latin typeface="Times New Roman"/>
                <a:cs typeface="Calibri"/>
              </a:rPr>
              <a:t> = 1.44, </a:t>
            </a:r>
            <a:r>
              <a:rPr lang="en-US" sz="4500" i="1" dirty="0">
                <a:solidFill>
                  <a:schemeClr val="tx1"/>
                </a:solidFill>
                <a:latin typeface="Times New Roman"/>
                <a:cs typeface="Calibri"/>
              </a:rPr>
              <a:t>SD</a:t>
            </a:r>
            <a:r>
              <a:rPr lang="en-US" sz="4500" dirty="0">
                <a:solidFill>
                  <a:schemeClr val="tx1"/>
                </a:solidFill>
                <a:latin typeface="Times New Roman"/>
                <a:cs typeface="Calibri"/>
              </a:rPr>
              <a:t> = .61; see Figure 2). Queer participants estimated average American attitudes as more (</a:t>
            </a:r>
            <a:r>
              <a:rPr lang="en-US" sz="4500" i="1" dirty="0">
                <a:solidFill>
                  <a:schemeClr val="tx1"/>
                </a:solidFill>
                <a:latin typeface="Times New Roman"/>
                <a:cs typeface="Calibri"/>
              </a:rPr>
              <a:t>M</a:t>
            </a:r>
            <a:r>
              <a:rPr lang="en-US" sz="4500" dirty="0">
                <a:solidFill>
                  <a:schemeClr val="tx1"/>
                </a:solidFill>
                <a:latin typeface="Times New Roman"/>
                <a:cs typeface="Calibri"/>
              </a:rPr>
              <a:t> = 3.63, </a:t>
            </a:r>
            <a:r>
              <a:rPr lang="en-US" sz="4500" i="1" dirty="0">
                <a:solidFill>
                  <a:schemeClr val="tx1"/>
                </a:solidFill>
                <a:latin typeface="Times New Roman"/>
                <a:cs typeface="Calibri"/>
              </a:rPr>
              <a:t>SD</a:t>
            </a:r>
            <a:r>
              <a:rPr lang="en-US" sz="4500" dirty="0">
                <a:solidFill>
                  <a:schemeClr val="tx1"/>
                </a:solidFill>
                <a:latin typeface="Times New Roman"/>
                <a:cs typeface="Calibri"/>
              </a:rPr>
              <a:t> = .89) than heterosexuals (</a:t>
            </a:r>
            <a:r>
              <a:rPr lang="en-US" sz="4500" i="1" dirty="0">
                <a:solidFill>
                  <a:schemeClr val="tx1"/>
                </a:solidFill>
                <a:latin typeface="Times New Roman"/>
                <a:cs typeface="Calibri"/>
              </a:rPr>
              <a:t>M</a:t>
            </a:r>
            <a:r>
              <a:rPr lang="en-US" sz="4500" dirty="0">
                <a:solidFill>
                  <a:schemeClr val="tx1"/>
                </a:solidFill>
                <a:latin typeface="Times New Roman"/>
                <a:cs typeface="Calibri"/>
              </a:rPr>
              <a:t> = 4.08, </a:t>
            </a:r>
            <a:r>
              <a:rPr lang="en-US" sz="4500" i="1" dirty="0">
                <a:solidFill>
                  <a:schemeClr val="tx1"/>
                </a:solidFill>
                <a:latin typeface="Times New Roman"/>
                <a:cs typeface="Calibri"/>
              </a:rPr>
              <a:t>SD</a:t>
            </a:r>
            <a:r>
              <a:rPr lang="en-US" sz="4500" dirty="0">
                <a:solidFill>
                  <a:schemeClr val="tx1"/>
                </a:solidFill>
                <a:latin typeface="Times New Roman"/>
                <a:cs typeface="Calibri"/>
              </a:rPr>
              <a:t> = .93).</a:t>
            </a:r>
          </a:p>
          <a:p>
            <a:pPr marL="285750" indent="-285750" algn="l">
              <a:lnSpc>
                <a:spcPct val="90000"/>
              </a:lnSpc>
              <a:spcBef>
                <a:spcPts val="1000"/>
              </a:spcBef>
              <a:spcAft>
                <a:spcPts val="0"/>
              </a:spcAft>
              <a:buFont typeface="Calibri,Sans-Serif"/>
              <a:buChar char="-"/>
            </a:pPr>
            <a:r>
              <a:rPr lang="en-US" sz="4500" dirty="0">
                <a:solidFill>
                  <a:schemeClr val="tx1"/>
                </a:solidFill>
                <a:latin typeface="Times New Roman"/>
                <a:cs typeface="Calibri"/>
              </a:rPr>
              <a:t>This interaction is significant with a very large effect (see Table 2). These data show a larger magnitude of PI within queer participants; however, they also estimated attitudes of the average American more accurately.</a:t>
            </a:r>
          </a:p>
        </p:txBody>
      </p:sp>
      <p:sp>
        <p:nvSpPr>
          <p:cNvPr id="41" name="AutoShape 7"/>
          <p:cNvSpPr>
            <a:spLocks noChangeArrowheads="1"/>
          </p:cNvSpPr>
          <p:nvPr/>
        </p:nvSpPr>
        <p:spPr bwMode="auto">
          <a:xfrm>
            <a:off x="29184600" y="20622654"/>
            <a:ext cx="13563600" cy="953453"/>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anchor="ctr">
            <a:spAutoFit/>
          </a:bodyPr>
          <a:lstStyle/>
          <a:p>
            <a:r>
              <a:rPr lang="en-US" dirty="0">
                <a:latin typeface="+mj-lt"/>
                <a:cs typeface="Arial" pitchFamily="34" charset="0"/>
              </a:rPr>
              <a:t>Discussion</a:t>
            </a:r>
            <a:endParaRPr lang="en-US" sz="5000" dirty="0">
              <a:latin typeface="+mj-lt"/>
              <a:cs typeface="Arial" pitchFamily="34" charset="0"/>
            </a:endParaRPr>
          </a:p>
        </p:txBody>
      </p:sp>
      <p:sp>
        <p:nvSpPr>
          <p:cNvPr id="42" name="TextBox 41"/>
          <p:cNvSpPr txBox="1"/>
          <p:nvPr/>
        </p:nvSpPr>
        <p:spPr>
          <a:xfrm>
            <a:off x="29184600" y="21548666"/>
            <a:ext cx="13558838" cy="6863417"/>
          </a:xfrm>
          <a:prstGeom prst="rect">
            <a:avLst/>
          </a:prstGeom>
          <a:noFill/>
        </p:spPr>
        <p:txBody>
          <a:bodyPr wrap="square" lIns="91440" tIns="45720" rIns="91440" bIns="45720" rtlCol="0" anchor="t">
            <a:spAutoFit/>
          </a:bodyPr>
          <a:lstStyle/>
          <a:p>
            <a:pPr algn="l">
              <a:spcBef>
                <a:spcPts val="0"/>
              </a:spcBef>
            </a:pPr>
            <a:r>
              <a:rPr lang="en-US" sz="4400" dirty="0">
                <a:solidFill>
                  <a:schemeClr val="tx1"/>
                </a:solidFill>
                <a:latin typeface="+mj-lt"/>
                <a:cs typeface="Arial"/>
              </a:rPr>
              <a:t>- The data support pluralistic ignorance in transgender</a:t>
            </a:r>
          </a:p>
          <a:p>
            <a:pPr algn="l">
              <a:spcBef>
                <a:spcPts val="0"/>
              </a:spcBef>
            </a:pPr>
            <a:r>
              <a:rPr lang="en-US" sz="4400" dirty="0">
                <a:solidFill>
                  <a:schemeClr val="tx1"/>
                </a:solidFill>
                <a:latin typeface="+mj-lt"/>
                <a:cs typeface="Arial"/>
              </a:rPr>
              <a:t>  attitudes, consistent with previous findings.​</a:t>
            </a:r>
          </a:p>
          <a:p>
            <a:pPr algn="l">
              <a:spcBef>
                <a:spcPts val="0"/>
              </a:spcBef>
            </a:pPr>
            <a:r>
              <a:rPr lang="en-US" sz="4400" dirty="0">
                <a:solidFill>
                  <a:schemeClr val="tx1"/>
                </a:solidFill>
                <a:latin typeface="+mj-lt"/>
                <a:cs typeface="Arial"/>
              </a:rPr>
              <a:t>- This study also rules out social desirability as an </a:t>
            </a:r>
          </a:p>
          <a:p>
            <a:pPr algn="l">
              <a:spcBef>
                <a:spcPts val="0"/>
              </a:spcBef>
            </a:pPr>
            <a:r>
              <a:rPr lang="en-US" sz="4400" dirty="0">
                <a:solidFill>
                  <a:schemeClr val="tx1"/>
                </a:solidFill>
                <a:latin typeface="+mj-lt"/>
                <a:cs typeface="Arial"/>
              </a:rPr>
              <a:t>  alternative explanation.​ This interaction was only </a:t>
            </a:r>
          </a:p>
          <a:p>
            <a:pPr algn="l">
              <a:spcBef>
                <a:spcPts val="0"/>
              </a:spcBef>
            </a:pPr>
            <a:r>
              <a:rPr lang="en-US" sz="4400" dirty="0">
                <a:solidFill>
                  <a:schemeClr val="tx1"/>
                </a:solidFill>
                <a:latin typeface="+mj-lt"/>
                <a:cs typeface="Arial"/>
              </a:rPr>
              <a:t>  correlational data​.</a:t>
            </a:r>
          </a:p>
          <a:p>
            <a:pPr algn="l">
              <a:spcBef>
                <a:spcPts val="0"/>
              </a:spcBef>
            </a:pPr>
            <a:r>
              <a:rPr lang="en-US" sz="4400" dirty="0">
                <a:solidFill>
                  <a:schemeClr val="tx1"/>
                </a:solidFill>
                <a:latin typeface="+mj-lt"/>
                <a:cs typeface="Arial"/>
              </a:rPr>
              <a:t>- Future research: transgender behaviors, experimental </a:t>
            </a:r>
          </a:p>
          <a:p>
            <a:pPr algn="l">
              <a:spcBef>
                <a:spcPts val="0"/>
              </a:spcBef>
            </a:pPr>
            <a:r>
              <a:rPr lang="en-US" sz="4400" dirty="0">
                <a:solidFill>
                  <a:schemeClr val="tx1"/>
                </a:solidFill>
                <a:latin typeface="+mj-lt"/>
                <a:cs typeface="Arial"/>
              </a:rPr>
              <a:t>  data collection​ and the origin of the misperception of  </a:t>
            </a:r>
          </a:p>
          <a:p>
            <a:pPr algn="l">
              <a:spcBef>
                <a:spcPts val="0"/>
              </a:spcBef>
            </a:pPr>
            <a:r>
              <a:rPr lang="en-US" sz="4400" dirty="0">
                <a:solidFill>
                  <a:schemeClr val="tx1"/>
                </a:solidFill>
                <a:latin typeface="+mj-lt"/>
                <a:cs typeface="Arial"/>
              </a:rPr>
              <a:t>  the norm​</a:t>
            </a:r>
          </a:p>
          <a:p>
            <a:pPr algn="l">
              <a:spcBef>
                <a:spcPts val="0"/>
              </a:spcBef>
            </a:pPr>
            <a:r>
              <a:rPr lang="en-US" sz="4400" dirty="0">
                <a:solidFill>
                  <a:schemeClr val="tx1"/>
                </a:solidFill>
                <a:latin typeface="+mj-lt"/>
                <a:cs typeface="Arial"/>
              </a:rPr>
              <a:t>- Awareness of PI can lead to behavioral changes.</a:t>
            </a:r>
          </a:p>
          <a:p>
            <a:pPr algn="l">
              <a:spcBef>
                <a:spcPts val="0"/>
              </a:spcBef>
            </a:pPr>
            <a:r>
              <a:rPr lang="en-US" sz="4400" dirty="0">
                <a:solidFill>
                  <a:schemeClr val="tx1"/>
                </a:solidFill>
                <a:latin typeface="+mj-lt"/>
                <a:cs typeface="Arial"/>
              </a:rPr>
              <a:t>- Thank you to OURS for funding this research.</a:t>
            </a:r>
          </a:p>
        </p:txBody>
      </p:sp>
      <p:sp>
        <p:nvSpPr>
          <p:cNvPr id="4" name="TextBox 3"/>
          <p:cNvSpPr txBox="1"/>
          <p:nvPr/>
        </p:nvSpPr>
        <p:spPr>
          <a:xfrm>
            <a:off x="891540" y="5734483"/>
            <a:ext cx="13434060" cy="15604272"/>
          </a:xfrm>
          <a:prstGeom prst="rect">
            <a:avLst/>
          </a:prstGeom>
          <a:noFill/>
        </p:spPr>
        <p:txBody>
          <a:bodyPr wrap="square" rtlCol="0">
            <a:spAutoFit/>
          </a:bodyPr>
          <a:lstStyle/>
          <a:p>
            <a:pPr algn="l">
              <a:spcBef>
                <a:spcPts val="0"/>
              </a:spcBef>
            </a:pPr>
            <a:r>
              <a:rPr lang="en-US" sz="4200" dirty="0">
                <a:solidFill>
                  <a:schemeClr val="tx1"/>
                </a:solidFill>
                <a:latin typeface="+mj-lt"/>
                <a:cs typeface="Arial" panose="020B0604020202020204" pitchFamily="34" charset="0"/>
              </a:rPr>
              <a:t>- This study investigates pluralistic ignorance (PI) within </a:t>
            </a:r>
          </a:p>
          <a:p>
            <a:pPr algn="l">
              <a:spcBef>
                <a:spcPts val="0"/>
              </a:spcBef>
            </a:pPr>
            <a:r>
              <a:rPr lang="en-US" sz="4200" dirty="0">
                <a:solidFill>
                  <a:schemeClr val="tx1"/>
                </a:solidFill>
                <a:latin typeface="+mj-lt"/>
                <a:cs typeface="Arial" panose="020B0604020202020204" pitchFamily="34" charset="0"/>
              </a:rPr>
              <a:t>  attitudes toward transgender individuals.</a:t>
            </a:r>
          </a:p>
          <a:p>
            <a:pPr algn="l">
              <a:spcBef>
                <a:spcPts val="0"/>
              </a:spcBef>
            </a:pPr>
            <a:r>
              <a:rPr lang="en-US" sz="4200" dirty="0">
                <a:solidFill>
                  <a:schemeClr val="tx1"/>
                </a:solidFill>
                <a:latin typeface="+mj-lt"/>
                <a:cs typeface="Arial" panose="020B0604020202020204" pitchFamily="34" charset="0"/>
              </a:rPr>
              <a:t>- PI occurs when m</a:t>
            </a:r>
            <a:r>
              <a:rPr lang="en-US" sz="4200" dirty="0">
                <a:solidFill>
                  <a:schemeClr val="tx1"/>
                </a:solidFill>
                <a:latin typeface="Times New Roman" panose="02020603050405020304" pitchFamily="18" charset="0"/>
                <a:cs typeface="Times New Roman" panose="02020603050405020304" pitchFamily="18" charset="0"/>
              </a:rPr>
              <a:t>embers of a group incorrectly believe </a:t>
            </a:r>
          </a:p>
          <a:p>
            <a:pPr algn="l">
              <a:spcBef>
                <a:spcPts val="0"/>
              </a:spcBef>
            </a:pPr>
            <a:r>
              <a:rPr lang="en-US" sz="4200" dirty="0">
                <a:solidFill>
                  <a:schemeClr val="tx1"/>
                </a:solidFill>
                <a:latin typeface="Times New Roman" panose="02020603050405020304" pitchFamily="18" charset="0"/>
                <a:cs typeface="Times New Roman" panose="02020603050405020304" pitchFamily="18" charset="0"/>
              </a:rPr>
              <a:t>  that their private attitudes differ from the group norm, </a:t>
            </a:r>
          </a:p>
          <a:p>
            <a:pPr algn="l">
              <a:spcBef>
                <a:spcPts val="0"/>
              </a:spcBef>
            </a:pPr>
            <a:r>
              <a:rPr lang="en-US" sz="4200" dirty="0">
                <a:solidFill>
                  <a:schemeClr val="tx1"/>
                </a:solidFill>
                <a:latin typeface="Times New Roman" panose="02020603050405020304" pitchFamily="18" charset="0"/>
                <a:cs typeface="Times New Roman" panose="02020603050405020304" pitchFamily="18" charset="0"/>
              </a:rPr>
              <a:t>  which leads to conformity, making their public </a:t>
            </a:r>
          </a:p>
          <a:p>
            <a:pPr algn="l">
              <a:spcBef>
                <a:spcPts val="0"/>
              </a:spcBef>
            </a:pPr>
            <a:r>
              <a:rPr lang="en-US" sz="4200" dirty="0">
                <a:solidFill>
                  <a:schemeClr val="tx1"/>
                </a:solidFill>
                <a:latin typeface="Times New Roman" panose="02020603050405020304" pitchFamily="18" charset="0"/>
                <a:cs typeface="Times New Roman" panose="02020603050405020304" pitchFamily="18" charset="0"/>
              </a:rPr>
              <a:t>  behaviors reinforce the false norm (Lambert et al, </a:t>
            </a:r>
          </a:p>
          <a:p>
            <a:pPr algn="l">
              <a:spcBef>
                <a:spcPts val="0"/>
              </a:spcBef>
            </a:pPr>
            <a:r>
              <a:rPr lang="en-US" sz="4200" dirty="0">
                <a:solidFill>
                  <a:schemeClr val="tx1"/>
                </a:solidFill>
                <a:latin typeface="Times New Roman" panose="02020603050405020304" pitchFamily="18" charset="0"/>
                <a:cs typeface="Times New Roman" panose="02020603050405020304" pitchFamily="18" charset="0"/>
              </a:rPr>
              <a:t>  2003; Miller &amp; MacFarland, 1991).​</a:t>
            </a:r>
          </a:p>
          <a:p>
            <a:pPr algn="l">
              <a:spcBef>
                <a:spcPts val="0"/>
              </a:spcBef>
            </a:pPr>
            <a:r>
              <a:rPr lang="en-US" sz="4200" dirty="0">
                <a:solidFill>
                  <a:schemeClr val="tx1"/>
                </a:solidFill>
                <a:latin typeface="+mj-lt"/>
                <a:cs typeface="Arial" panose="020B0604020202020204" pitchFamily="34" charset="0"/>
              </a:rPr>
              <a:t>- Social desirability, the tendency for individuals to </a:t>
            </a:r>
          </a:p>
          <a:p>
            <a:pPr algn="l">
              <a:spcBef>
                <a:spcPts val="0"/>
              </a:spcBef>
            </a:pPr>
            <a:r>
              <a:rPr lang="en-US" sz="4200" dirty="0">
                <a:solidFill>
                  <a:schemeClr val="tx1"/>
                </a:solidFill>
                <a:latin typeface="+mj-lt"/>
                <a:cs typeface="Arial" panose="020B0604020202020204" pitchFamily="34" charset="0"/>
              </a:rPr>
              <a:t>  frame themselves in a favorable light, can produce </a:t>
            </a:r>
          </a:p>
          <a:p>
            <a:pPr algn="l">
              <a:spcBef>
                <a:spcPts val="0"/>
              </a:spcBef>
            </a:pPr>
            <a:r>
              <a:rPr lang="en-US" sz="4200" dirty="0">
                <a:solidFill>
                  <a:schemeClr val="tx1"/>
                </a:solidFill>
                <a:latin typeface="+mj-lt"/>
                <a:cs typeface="Arial" panose="020B0604020202020204" pitchFamily="34" charset="0"/>
              </a:rPr>
              <a:t>  similar data to PI so it must be ruled out. (</a:t>
            </a:r>
            <a:r>
              <a:rPr lang="en-US" sz="4200" dirty="0" err="1">
                <a:solidFill>
                  <a:schemeClr val="tx1"/>
                </a:solidFill>
                <a:latin typeface="+mj-lt"/>
                <a:cs typeface="Arial" panose="020B0604020202020204" pitchFamily="34" charset="0"/>
              </a:rPr>
              <a:t>Paulhus</a:t>
            </a:r>
            <a:r>
              <a:rPr lang="en-US" sz="4200" dirty="0">
                <a:solidFill>
                  <a:schemeClr val="tx1"/>
                </a:solidFill>
                <a:latin typeface="+mj-lt"/>
                <a:cs typeface="Arial" panose="020B0604020202020204" pitchFamily="34" charset="0"/>
              </a:rPr>
              <a:t>, </a:t>
            </a:r>
          </a:p>
          <a:p>
            <a:pPr algn="l">
              <a:spcBef>
                <a:spcPts val="0"/>
              </a:spcBef>
            </a:pPr>
            <a:r>
              <a:rPr lang="en-US" sz="4200" dirty="0">
                <a:solidFill>
                  <a:schemeClr val="tx1"/>
                </a:solidFill>
                <a:latin typeface="+mj-lt"/>
                <a:cs typeface="Arial" panose="020B0604020202020204" pitchFamily="34" charset="0"/>
              </a:rPr>
              <a:t>  1991)​. </a:t>
            </a:r>
          </a:p>
          <a:p>
            <a:pPr algn="l">
              <a:spcBef>
                <a:spcPts val="0"/>
              </a:spcBef>
            </a:pPr>
            <a:r>
              <a:rPr lang="en-US" sz="4200" dirty="0">
                <a:solidFill>
                  <a:schemeClr val="tx1"/>
                </a:solidFill>
                <a:latin typeface="+mj-lt"/>
                <a:cs typeface="Arial" panose="020B0604020202020204" pitchFamily="34" charset="0"/>
              </a:rPr>
              <a:t>- This study measures transgender prejudice, negative </a:t>
            </a:r>
          </a:p>
          <a:p>
            <a:pPr algn="l">
              <a:spcBef>
                <a:spcPts val="0"/>
              </a:spcBef>
            </a:pPr>
            <a:r>
              <a:rPr lang="en-US" sz="4200" dirty="0">
                <a:solidFill>
                  <a:schemeClr val="tx1"/>
                </a:solidFill>
                <a:latin typeface="+mj-lt"/>
                <a:cs typeface="Arial" panose="020B0604020202020204" pitchFamily="34" charset="0"/>
              </a:rPr>
              <a:t>  attitudes towards transgender individuals, ac.</a:t>
            </a:r>
          </a:p>
          <a:p>
            <a:pPr algn="l">
              <a:spcBef>
                <a:spcPts val="0"/>
              </a:spcBef>
            </a:pPr>
            <a:r>
              <a:rPr lang="en-US" sz="4200" dirty="0">
                <a:solidFill>
                  <a:schemeClr val="tx1"/>
                </a:solidFill>
                <a:latin typeface="+mj-lt"/>
                <a:cs typeface="Arial" panose="020B0604020202020204" pitchFamily="34" charset="0"/>
              </a:rPr>
              <a:t>- This research is needed due to the high levels of </a:t>
            </a:r>
          </a:p>
          <a:p>
            <a:pPr algn="l">
              <a:spcBef>
                <a:spcPts val="0"/>
              </a:spcBef>
            </a:pPr>
            <a:r>
              <a:rPr lang="en-US" sz="4200" dirty="0">
                <a:solidFill>
                  <a:schemeClr val="tx1"/>
                </a:solidFill>
                <a:latin typeface="+mj-lt"/>
                <a:cs typeface="Arial" panose="020B0604020202020204" pitchFamily="34" charset="0"/>
              </a:rPr>
              <a:t>  violence that transgender people are victim to because </a:t>
            </a:r>
          </a:p>
          <a:p>
            <a:pPr algn="l">
              <a:spcBef>
                <a:spcPts val="0"/>
              </a:spcBef>
            </a:pPr>
            <a:r>
              <a:rPr lang="en-US" sz="4200" dirty="0">
                <a:solidFill>
                  <a:schemeClr val="tx1"/>
                </a:solidFill>
                <a:latin typeface="+mj-lt"/>
                <a:cs typeface="Arial" panose="020B0604020202020204" pitchFamily="34" charset="0"/>
              </a:rPr>
              <a:t>  of the prejudice they experience (James et al., 2016; </a:t>
            </a:r>
          </a:p>
          <a:p>
            <a:pPr algn="l">
              <a:spcBef>
                <a:spcPts val="0"/>
              </a:spcBef>
            </a:pPr>
            <a:r>
              <a:rPr lang="en-US" sz="4200" dirty="0">
                <a:solidFill>
                  <a:schemeClr val="tx1"/>
                </a:solidFill>
                <a:latin typeface="+mj-lt"/>
                <a:cs typeface="Arial" panose="020B0604020202020204" pitchFamily="34" charset="0"/>
              </a:rPr>
              <a:t>  Lombardi et al. 2001). </a:t>
            </a:r>
          </a:p>
          <a:p>
            <a:pPr algn="l">
              <a:spcBef>
                <a:spcPts val="0"/>
              </a:spcBef>
            </a:pPr>
            <a:r>
              <a:rPr lang="en-US" sz="4200" dirty="0">
                <a:solidFill>
                  <a:schemeClr val="tx1"/>
                </a:solidFill>
                <a:latin typeface="+mj-lt"/>
                <a:cs typeface="Arial" panose="020B0604020202020204" pitchFamily="34" charset="0"/>
              </a:rPr>
              <a:t>- Previous PI studies on the topic of prejudice have </a:t>
            </a:r>
          </a:p>
          <a:p>
            <a:pPr algn="l">
              <a:spcBef>
                <a:spcPts val="0"/>
              </a:spcBef>
            </a:pPr>
            <a:r>
              <a:rPr lang="en-US" sz="4200" dirty="0">
                <a:solidFill>
                  <a:schemeClr val="tx1"/>
                </a:solidFill>
                <a:latin typeface="+mj-lt"/>
                <a:cs typeface="Arial" panose="020B0604020202020204" pitchFamily="34" charset="0"/>
              </a:rPr>
              <a:t>  found PI contributing to racial segregation </a:t>
            </a:r>
          </a:p>
          <a:p>
            <a:pPr algn="l">
              <a:spcBef>
                <a:spcPts val="0"/>
              </a:spcBef>
            </a:pPr>
            <a:r>
              <a:rPr lang="en-US" sz="4200" dirty="0">
                <a:solidFill>
                  <a:schemeClr val="tx1"/>
                </a:solidFill>
                <a:latin typeface="+mj-lt"/>
                <a:cs typeface="Arial" panose="020B0604020202020204" pitchFamily="34" charset="0"/>
              </a:rPr>
              <a:t>  (O’Gorman, 1975) and same-sex marriage (Perryman  </a:t>
            </a:r>
          </a:p>
          <a:p>
            <a:pPr algn="l">
              <a:spcBef>
                <a:spcPts val="0"/>
              </a:spcBef>
            </a:pPr>
            <a:r>
              <a:rPr lang="en-US" sz="4200" dirty="0">
                <a:solidFill>
                  <a:schemeClr val="tx1"/>
                </a:solidFill>
                <a:latin typeface="+mj-lt"/>
                <a:cs typeface="Arial" panose="020B0604020202020204" pitchFamily="34" charset="0"/>
              </a:rPr>
              <a:t>  et al., 2018). </a:t>
            </a:r>
          </a:p>
          <a:p>
            <a:pPr algn="l">
              <a:spcBef>
                <a:spcPts val="0"/>
              </a:spcBef>
            </a:pPr>
            <a:r>
              <a:rPr lang="en-US" sz="4200" dirty="0">
                <a:solidFill>
                  <a:schemeClr val="tx1"/>
                </a:solidFill>
                <a:latin typeface="+mj-lt"/>
                <a:cs typeface="Arial" panose="020B0604020202020204" pitchFamily="34" charset="0"/>
              </a:rPr>
              <a:t>- In this study we expected to find PI within transgender </a:t>
            </a:r>
          </a:p>
          <a:p>
            <a:pPr algn="l">
              <a:spcBef>
                <a:spcPts val="0"/>
              </a:spcBef>
            </a:pPr>
            <a:r>
              <a:rPr lang="en-US" sz="4200" dirty="0">
                <a:solidFill>
                  <a:schemeClr val="tx1"/>
                </a:solidFill>
                <a:latin typeface="+mj-lt"/>
                <a:cs typeface="Arial" panose="020B0604020202020204" pitchFamily="34" charset="0"/>
              </a:rPr>
              <a:t>  attitudes and rule out social desirability as an </a:t>
            </a:r>
          </a:p>
          <a:p>
            <a:pPr algn="l">
              <a:spcBef>
                <a:spcPts val="0"/>
              </a:spcBef>
            </a:pPr>
            <a:r>
              <a:rPr lang="en-US" sz="4200" dirty="0">
                <a:solidFill>
                  <a:schemeClr val="tx1"/>
                </a:solidFill>
                <a:latin typeface="+mj-lt"/>
                <a:cs typeface="Arial" panose="020B0604020202020204" pitchFamily="34" charset="0"/>
              </a:rPr>
              <a:t>  alternative explanation for these findings.</a:t>
            </a:r>
          </a:p>
        </p:txBody>
      </p:sp>
      <p:sp>
        <p:nvSpPr>
          <p:cNvPr id="5" name="TextBox 4"/>
          <p:cNvSpPr txBox="1"/>
          <p:nvPr/>
        </p:nvSpPr>
        <p:spPr>
          <a:xfrm>
            <a:off x="29184600" y="29354463"/>
            <a:ext cx="13558838" cy="1938992"/>
          </a:xfrm>
          <a:prstGeom prst="rect">
            <a:avLst/>
          </a:prstGeom>
          <a:noFill/>
        </p:spPr>
        <p:txBody>
          <a:bodyPr wrap="square" rtlCol="0">
            <a:spAutoFit/>
          </a:bodyPr>
          <a:lstStyle/>
          <a:p>
            <a:pPr algn="l">
              <a:spcBef>
                <a:spcPts val="0"/>
              </a:spcBef>
            </a:pPr>
            <a:r>
              <a:rPr lang="en-US" sz="1200" b="0" i="0" u="none" strike="noStrike" dirty="0">
                <a:solidFill>
                  <a:srgbClr val="000000"/>
                </a:solidFill>
                <a:effectLst/>
                <a:latin typeface="Times New Roman" panose="02020603050405020304" pitchFamily="18" charset="0"/>
              </a:rPr>
              <a:t>Crowne, D. P. &amp; Marlowe, D. (1960). A new scale of social desirability independent of psychopathology. </a:t>
            </a:r>
            <a:r>
              <a:rPr lang="en-US" sz="1200" b="0" i="1" u="none" strike="noStrike" dirty="0">
                <a:solidFill>
                  <a:srgbClr val="000000"/>
                </a:solidFill>
                <a:effectLst/>
                <a:latin typeface="Times New Roman" panose="02020603050405020304" pitchFamily="18" charset="0"/>
              </a:rPr>
              <a:t>Journal of Consulting Psychology, 24</a:t>
            </a:r>
            <a:r>
              <a:rPr lang="en-US" sz="1200" b="0" i="0" u="none" strike="noStrike" dirty="0">
                <a:solidFill>
                  <a:srgbClr val="000000"/>
                </a:solidFill>
                <a:effectLst/>
                <a:latin typeface="Times New Roman" panose="02020603050405020304" pitchFamily="18" charset="0"/>
              </a:rPr>
              <a:t>(4), 349-354. </a:t>
            </a:r>
            <a:r>
              <a:rPr lang="en-US" sz="1200" b="0" i="0" u="sng" strike="noStrike" dirty="0">
                <a:solidFill>
                  <a:srgbClr val="23527C"/>
                </a:solidFill>
                <a:effectLst/>
                <a:latin typeface="Times New Roman" panose="02020603050405020304" pitchFamily="18" charset="0"/>
                <a:hlinkClick r:id="rId3"/>
              </a:rPr>
              <a:t>https://doi.org/10.1037/h0047358</a:t>
            </a:r>
            <a:r>
              <a:rPr lang="en-US" sz="1200" b="0" i="0" u="none" strike="noStrike" dirty="0">
                <a:solidFill>
                  <a:srgbClr val="000000"/>
                </a:solidFill>
                <a:effectLst/>
                <a:latin typeface="Times New Roman" panose="02020603050405020304" pitchFamily="18" charset="0"/>
              </a:rPr>
              <a:t> ,</a:t>
            </a:r>
          </a:p>
          <a:p>
            <a:pPr algn="l">
              <a:spcBef>
                <a:spcPts val="0"/>
              </a:spcBef>
            </a:pPr>
            <a:r>
              <a:rPr lang="en-US" sz="1200" b="0" i="0" u="none" strike="noStrike" dirty="0">
                <a:solidFill>
                  <a:srgbClr val="000000"/>
                </a:solidFill>
                <a:effectLst/>
                <a:latin typeface="Times New Roman" panose="02020603050405020304" pitchFamily="18" charset="0"/>
              </a:rPr>
              <a:t>James, S. E., Herman, J. L., Rankin, S., </a:t>
            </a:r>
            <a:r>
              <a:rPr lang="en-US" sz="1200" b="0" i="0" u="none" strike="noStrike" dirty="0" err="1">
                <a:solidFill>
                  <a:srgbClr val="000000"/>
                </a:solidFill>
                <a:effectLst/>
                <a:latin typeface="Times New Roman" panose="02020603050405020304" pitchFamily="18" charset="0"/>
              </a:rPr>
              <a:t>Keisling</a:t>
            </a:r>
            <a:r>
              <a:rPr lang="en-US" sz="1200" b="0" i="0" u="none" strike="noStrike" dirty="0">
                <a:solidFill>
                  <a:srgbClr val="000000"/>
                </a:solidFill>
                <a:effectLst/>
                <a:latin typeface="Times New Roman" panose="02020603050405020304" pitchFamily="18" charset="0"/>
              </a:rPr>
              <a:t>, M., </a:t>
            </a:r>
            <a:r>
              <a:rPr lang="en-US" sz="1200" b="0" i="0" u="none" strike="noStrike" dirty="0" err="1">
                <a:solidFill>
                  <a:srgbClr val="000000"/>
                </a:solidFill>
                <a:effectLst/>
                <a:latin typeface="Times New Roman" panose="02020603050405020304" pitchFamily="18" charset="0"/>
              </a:rPr>
              <a:t>Mottet</a:t>
            </a:r>
            <a:r>
              <a:rPr lang="en-US" sz="1200" b="0" i="0" u="none" strike="noStrike" dirty="0">
                <a:solidFill>
                  <a:srgbClr val="000000"/>
                </a:solidFill>
                <a:effectLst/>
                <a:latin typeface="Times New Roman" panose="02020603050405020304" pitchFamily="18" charset="0"/>
              </a:rPr>
              <a:t>, L., &amp; Anafi, M. (2016). </a:t>
            </a:r>
            <a:r>
              <a:rPr lang="en-US" sz="1200" b="0" i="1" u="none" strike="noStrike" dirty="0">
                <a:solidFill>
                  <a:srgbClr val="000000"/>
                </a:solidFill>
                <a:effectLst/>
                <a:latin typeface="Times New Roman" panose="02020603050405020304" pitchFamily="18" charset="0"/>
              </a:rPr>
              <a:t>Executive Summary of the Report of the 2015 U.S. Transgender Survey</a:t>
            </a:r>
            <a:r>
              <a:rPr lang="en-US" sz="1200" b="0" i="0" u="none" strike="noStrike" dirty="0">
                <a:solidFill>
                  <a:srgbClr val="000000"/>
                </a:solidFill>
                <a:effectLst/>
                <a:latin typeface="Times New Roman" panose="02020603050405020304" pitchFamily="18" charset="0"/>
              </a:rPr>
              <a:t>. Washington, DC: National Center for Transgender Equality.</a:t>
            </a:r>
            <a:r>
              <a:rPr lang="en-US" sz="1200" b="0" i="0" dirty="0">
                <a:solidFill>
                  <a:srgbClr val="000000"/>
                </a:solidFill>
                <a:effectLst/>
                <a:latin typeface="Times New Roman" panose="02020603050405020304" pitchFamily="18" charset="0"/>
              </a:rPr>
              <a:t>​</a:t>
            </a:r>
            <a:endParaRPr lang="en-US" sz="1200" b="0" i="0" dirty="0">
              <a:solidFill>
                <a:srgbClr val="000000"/>
              </a:solidFill>
              <a:effectLst/>
              <a:latin typeface="Segoe UI" panose="020B0502040204020203" pitchFamily="34" charset="0"/>
            </a:endParaRPr>
          </a:p>
          <a:p>
            <a:pPr algn="l">
              <a:spcBef>
                <a:spcPts val="0"/>
              </a:spcBef>
            </a:pPr>
            <a:r>
              <a:rPr lang="en-US" sz="1200" b="0" i="0" u="none" strike="noStrike" dirty="0">
                <a:solidFill>
                  <a:srgbClr val="000000"/>
                </a:solidFill>
                <a:effectLst/>
                <a:latin typeface="Times New Roman" panose="02020603050405020304" pitchFamily="18" charset="0"/>
              </a:rPr>
              <a:t>Lombardi, E. L., </a:t>
            </a:r>
            <a:r>
              <a:rPr lang="en-US" sz="1200" b="0" i="0" u="none" strike="noStrike" dirty="0" err="1">
                <a:solidFill>
                  <a:srgbClr val="000000"/>
                </a:solidFill>
                <a:effectLst/>
                <a:latin typeface="Times New Roman" panose="02020603050405020304" pitchFamily="18" charset="0"/>
              </a:rPr>
              <a:t>Wilchins</a:t>
            </a:r>
            <a:r>
              <a:rPr lang="en-US" sz="1200" b="0" i="0" u="none" strike="noStrike" dirty="0">
                <a:solidFill>
                  <a:srgbClr val="000000"/>
                </a:solidFill>
                <a:effectLst/>
                <a:latin typeface="Times New Roman" panose="02020603050405020304" pitchFamily="18" charset="0"/>
              </a:rPr>
              <a:t>, R. A., </a:t>
            </a:r>
            <a:r>
              <a:rPr lang="en-US" sz="1200" b="0" i="0" u="none" strike="noStrike" dirty="0" err="1">
                <a:solidFill>
                  <a:srgbClr val="000000"/>
                </a:solidFill>
                <a:effectLst/>
                <a:latin typeface="Times New Roman" panose="02020603050405020304" pitchFamily="18" charset="0"/>
              </a:rPr>
              <a:t>Priesing</a:t>
            </a:r>
            <a:r>
              <a:rPr lang="en-US" sz="1200" b="0" i="0" u="none" strike="noStrike" dirty="0">
                <a:solidFill>
                  <a:srgbClr val="000000"/>
                </a:solidFill>
                <a:effectLst/>
                <a:latin typeface="Times New Roman" panose="02020603050405020304" pitchFamily="18" charset="0"/>
              </a:rPr>
              <a:t>, D., &amp; Malouf, D. (2001). Transgender experiences with violence and discrimination. </a:t>
            </a:r>
            <a:r>
              <a:rPr lang="en-US" sz="1200" b="0" i="1" u="none" strike="noStrike" dirty="0">
                <a:solidFill>
                  <a:srgbClr val="000000"/>
                </a:solidFill>
                <a:effectLst/>
                <a:latin typeface="Times New Roman" panose="02020603050405020304" pitchFamily="18" charset="0"/>
              </a:rPr>
              <a:t>Journal of Homosexuality</a:t>
            </a:r>
            <a:r>
              <a:rPr lang="en-US" sz="1200" b="0" i="0" u="none" strike="noStrike" dirty="0">
                <a:solidFill>
                  <a:srgbClr val="000000"/>
                </a:solidFill>
                <a:effectLst/>
                <a:latin typeface="Times New Roman" panose="02020603050405020304" pitchFamily="18" charset="0"/>
              </a:rPr>
              <a:t>,</a:t>
            </a:r>
            <a:r>
              <a:rPr lang="en-US" sz="1200" b="0" i="1" u="none" strike="noStrike" dirty="0">
                <a:solidFill>
                  <a:srgbClr val="000000"/>
                </a:solidFill>
                <a:effectLst/>
                <a:latin typeface="Times New Roman" panose="02020603050405020304" pitchFamily="18" charset="0"/>
              </a:rPr>
              <a:t> 42</a:t>
            </a:r>
            <a:r>
              <a:rPr lang="en-US" sz="1200" b="0" i="0" u="none" strike="noStrike" dirty="0">
                <a:solidFill>
                  <a:srgbClr val="000000"/>
                </a:solidFill>
                <a:effectLst/>
                <a:latin typeface="Times New Roman" panose="02020603050405020304" pitchFamily="18" charset="0"/>
              </a:rPr>
              <a:t>(1), 89-101. </a:t>
            </a:r>
            <a:r>
              <a:rPr lang="en-US" sz="1200" b="0" i="0" u="sng" strike="noStrike" dirty="0">
                <a:solidFill>
                  <a:srgbClr val="0563C1"/>
                </a:solidFill>
                <a:effectLst/>
                <a:latin typeface="Times New Roman" panose="02020603050405020304" pitchFamily="18" charset="0"/>
                <a:hlinkClick r:id="rId3"/>
              </a:rPr>
              <a:t>https://doi.org/10.1300/J082v42n01_05</a:t>
            </a:r>
            <a:endParaRPr lang="en-US" sz="1200" b="0" u="sng" dirty="0">
              <a:solidFill>
                <a:srgbClr val="0563C1"/>
              </a:solidFill>
              <a:latin typeface="Times New Roman" panose="02020603050405020304" pitchFamily="18" charset="0"/>
            </a:endParaRPr>
          </a:p>
          <a:p>
            <a:pPr algn="l">
              <a:spcBef>
                <a:spcPts val="0"/>
              </a:spcBef>
            </a:pPr>
            <a:r>
              <a:rPr lang="en-US" sz="1200" b="0" i="0" u="none" strike="noStrike" dirty="0">
                <a:solidFill>
                  <a:srgbClr val="000000"/>
                </a:solidFill>
                <a:effectLst/>
                <a:latin typeface="Times New Roman" panose="02020603050405020304" pitchFamily="18" charset="0"/>
              </a:rPr>
              <a:t>O’Gorman, H. J. (1975). Pluralistic ignorance and white estimates of white support for racial segregation. </a:t>
            </a:r>
            <a:r>
              <a:rPr lang="en-US" sz="1200" b="0" i="1" u="none" strike="noStrike" dirty="0">
                <a:solidFill>
                  <a:srgbClr val="000000"/>
                </a:solidFill>
                <a:effectLst/>
                <a:latin typeface="Times New Roman" panose="02020603050405020304" pitchFamily="18" charset="0"/>
              </a:rPr>
              <a:t>Public Opinion Quarterly</a:t>
            </a:r>
            <a:r>
              <a:rPr lang="en-US" sz="1200" b="0" i="0" u="none" strike="noStrike" dirty="0">
                <a:solidFill>
                  <a:srgbClr val="000000"/>
                </a:solidFill>
                <a:effectLst/>
                <a:latin typeface="Times New Roman" panose="02020603050405020304" pitchFamily="18" charset="0"/>
              </a:rPr>
              <a:t>, </a:t>
            </a:r>
            <a:r>
              <a:rPr lang="en-US" sz="1200" b="0" i="1" u="none" strike="noStrike" dirty="0">
                <a:solidFill>
                  <a:srgbClr val="000000"/>
                </a:solidFill>
                <a:effectLst/>
                <a:latin typeface="Times New Roman" panose="02020603050405020304" pitchFamily="18" charset="0"/>
              </a:rPr>
              <a:t>39</a:t>
            </a:r>
            <a:r>
              <a:rPr lang="en-US" sz="1200" b="0" i="0" u="none" strike="noStrike" dirty="0">
                <a:solidFill>
                  <a:srgbClr val="000000"/>
                </a:solidFill>
                <a:effectLst/>
                <a:latin typeface="Times New Roman" panose="02020603050405020304" pitchFamily="18" charset="0"/>
              </a:rPr>
              <a:t>(3), 313–330. </a:t>
            </a:r>
            <a:r>
              <a:rPr lang="en-US" sz="1200" b="0" i="0" u="sng" dirty="0">
                <a:solidFill>
                  <a:srgbClr val="0563C1"/>
                </a:solidFill>
                <a:effectLst/>
                <a:latin typeface="Times New Roman" panose="02020603050405020304" pitchFamily="18" charset="0"/>
              </a:rPr>
              <a:t>https://doi.org/10.1086/268231 </a:t>
            </a:r>
            <a:r>
              <a:rPr lang="en-US" sz="1200" b="0" i="0" dirty="0">
                <a:solidFill>
                  <a:srgbClr val="0563C1"/>
                </a:solidFill>
                <a:effectLst/>
                <a:latin typeface="Times New Roman" panose="02020603050405020304" pitchFamily="18" charset="0"/>
              </a:rPr>
              <a:t>​</a:t>
            </a:r>
            <a:endParaRPr lang="en-US" sz="1200" b="0" dirty="0">
              <a:solidFill>
                <a:srgbClr val="000000"/>
              </a:solidFill>
              <a:latin typeface="Segoe UI" panose="020B0502040204020203" pitchFamily="34" charset="0"/>
            </a:endParaRPr>
          </a:p>
          <a:p>
            <a:pPr algn="l">
              <a:spcBef>
                <a:spcPts val="0"/>
              </a:spcBef>
            </a:pPr>
            <a:r>
              <a:rPr lang="en-US" sz="1200" b="0" i="0" u="none" strike="noStrike" dirty="0" err="1">
                <a:solidFill>
                  <a:srgbClr val="000000"/>
                </a:solidFill>
                <a:effectLst/>
                <a:latin typeface="Times New Roman" panose="02020603050405020304" pitchFamily="18" charset="0"/>
              </a:rPr>
              <a:t>Paulhus</a:t>
            </a:r>
            <a:r>
              <a:rPr lang="en-US" sz="1200" b="0" i="0" u="none" strike="noStrike" dirty="0">
                <a:solidFill>
                  <a:srgbClr val="000000"/>
                </a:solidFill>
                <a:effectLst/>
                <a:latin typeface="Times New Roman" panose="02020603050405020304" pitchFamily="18" charset="0"/>
              </a:rPr>
              <a:t>, D. L. (1991). Measurement and control of response bias. In J. P. Robinson, P. R. Shaver, &amp; L. S. </a:t>
            </a:r>
            <a:r>
              <a:rPr lang="en-US" sz="1200" b="0" i="0" u="none" strike="noStrike" dirty="0" err="1">
                <a:solidFill>
                  <a:srgbClr val="000000"/>
                </a:solidFill>
                <a:effectLst/>
                <a:latin typeface="Times New Roman" panose="02020603050405020304" pitchFamily="18" charset="0"/>
              </a:rPr>
              <a:t>Wrightsman</a:t>
            </a:r>
            <a:r>
              <a:rPr lang="en-US" sz="1200" b="0" i="0" u="none" strike="noStrike" dirty="0">
                <a:solidFill>
                  <a:srgbClr val="000000"/>
                </a:solidFill>
                <a:effectLst/>
                <a:latin typeface="Times New Roman" panose="02020603050405020304" pitchFamily="18" charset="0"/>
              </a:rPr>
              <a:t> (Eds.), Measures of personality and social psychological attitudes (pp. 17–59). Academic Press. </a:t>
            </a:r>
            <a:r>
              <a:rPr lang="en-US" sz="1200" b="0" i="0" u="none" strike="noStrike" dirty="0">
                <a:solidFill>
                  <a:srgbClr val="000000"/>
                </a:solidFill>
                <a:effectLst/>
                <a:latin typeface="Times New Roman" panose="02020603050405020304" pitchFamily="18" charset="0"/>
                <a:hlinkClick r:id="rId3"/>
              </a:rPr>
              <a:t>https://doi.org/10.1016/B978-0-12-590241-0.50006-X</a:t>
            </a:r>
            <a:endParaRPr lang="en-US" sz="1200" b="0" i="0" u="none" strike="noStrike" dirty="0">
              <a:solidFill>
                <a:srgbClr val="000000"/>
              </a:solidFill>
              <a:effectLst/>
              <a:latin typeface="Times New Roman" panose="02020603050405020304" pitchFamily="18" charset="0"/>
            </a:endParaRPr>
          </a:p>
          <a:p>
            <a:pPr algn="l">
              <a:spcBef>
                <a:spcPts val="0"/>
              </a:spcBef>
            </a:pPr>
            <a:r>
              <a:rPr lang="en-US" sz="1200" b="0" i="0" u="none" strike="noStrike" dirty="0">
                <a:solidFill>
                  <a:srgbClr val="000000"/>
                </a:solidFill>
                <a:effectLst/>
                <a:latin typeface="Times New Roman" panose="02020603050405020304" pitchFamily="18" charset="0"/>
              </a:rPr>
              <a:t>Perryman, M. R., Davis, C. R., &amp; </a:t>
            </a:r>
            <a:r>
              <a:rPr lang="en-US" sz="1200" b="0" i="0" u="none" strike="noStrike" dirty="0" err="1">
                <a:solidFill>
                  <a:srgbClr val="000000"/>
                </a:solidFill>
                <a:effectLst/>
                <a:latin typeface="Times New Roman" panose="02020603050405020304" pitchFamily="18" charset="0"/>
              </a:rPr>
              <a:t>Shawnika</a:t>
            </a:r>
            <a:r>
              <a:rPr lang="en-US" sz="1200" b="0" i="0" u="none" strike="noStrike" dirty="0">
                <a:solidFill>
                  <a:srgbClr val="000000"/>
                </a:solidFill>
                <a:effectLst/>
                <a:latin typeface="Times New Roman" panose="02020603050405020304" pitchFamily="18" charset="0"/>
              </a:rPr>
              <a:t>, J. H. (2018). Perceived community acceptance of same-sex marriage: Persuasive press, projection, and pluralistic ignorance. </a:t>
            </a:r>
            <a:r>
              <a:rPr lang="en-US" sz="1200" b="0" i="1" u="none" strike="noStrike" dirty="0">
                <a:solidFill>
                  <a:srgbClr val="000000"/>
                </a:solidFill>
                <a:effectLst/>
                <a:latin typeface="Times New Roman" panose="02020603050405020304" pitchFamily="18" charset="0"/>
              </a:rPr>
              <a:t>International Journal of Public Opinion Research</a:t>
            </a:r>
            <a:r>
              <a:rPr lang="en-US" sz="1200" b="0" i="0" u="none" strike="noStrike" dirty="0">
                <a:solidFill>
                  <a:srgbClr val="000000"/>
                </a:solidFill>
                <a:effectLst/>
                <a:latin typeface="Times New Roman" panose="02020603050405020304" pitchFamily="18" charset="0"/>
              </a:rPr>
              <a:t>,</a:t>
            </a:r>
            <a:r>
              <a:rPr lang="en-US" sz="1200" b="0" i="1" u="none" strike="noStrike" dirty="0">
                <a:solidFill>
                  <a:srgbClr val="000000"/>
                </a:solidFill>
                <a:effectLst/>
                <a:latin typeface="Times New Roman" panose="02020603050405020304" pitchFamily="18" charset="0"/>
              </a:rPr>
              <a:t> 30</a:t>
            </a:r>
            <a:r>
              <a:rPr lang="en-US" sz="1200" b="0" i="0" u="none" strike="noStrike" dirty="0">
                <a:solidFill>
                  <a:srgbClr val="000000"/>
                </a:solidFill>
                <a:effectLst/>
                <a:latin typeface="Times New Roman" panose="02020603050405020304" pitchFamily="18" charset="0"/>
              </a:rPr>
              <a:t>(2), 307-315. </a:t>
            </a:r>
            <a:r>
              <a:rPr lang="en-US" sz="1200" b="0" i="0" u="sng" strike="noStrike" dirty="0">
                <a:solidFill>
                  <a:srgbClr val="0563C1"/>
                </a:solidFill>
                <a:effectLst/>
                <a:latin typeface="Times New Roman" panose="02020603050405020304" pitchFamily="18" charset="0"/>
                <a:hlinkClick r:id="rId3"/>
              </a:rPr>
              <a:t>https://doi.org/10.1093/ijpor/edx003</a:t>
            </a:r>
            <a:endParaRPr lang="en-US" sz="1200" b="0" u="sng" dirty="0">
              <a:solidFill>
                <a:srgbClr val="0563C1"/>
              </a:solidFill>
              <a:latin typeface="Times New Roman" panose="02020603050405020304" pitchFamily="18" charset="0"/>
            </a:endParaRPr>
          </a:p>
          <a:p>
            <a:pPr algn="l">
              <a:spcBef>
                <a:spcPts val="0"/>
              </a:spcBef>
            </a:pPr>
            <a:r>
              <a:rPr lang="en-US" sz="1200" b="0" i="0" u="none" strike="noStrike" dirty="0">
                <a:solidFill>
                  <a:srgbClr val="000000"/>
                </a:solidFill>
                <a:effectLst/>
                <a:latin typeface="Times New Roman" panose="02020603050405020304" pitchFamily="18" charset="0"/>
              </a:rPr>
              <a:t>Tebbe, E. A., Moradi, B., &amp; Ege, E. (2014). Revised and abbreviated forms of the genderism and transphobia scale: Tools for assessing anti-trans* prejudice. </a:t>
            </a:r>
            <a:r>
              <a:rPr lang="en-US" sz="1200" b="0" i="1" u="none" strike="noStrike" dirty="0">
                <a:solidFill>
                  <a:srgbClr val="000000"/>
                </a:solidFill>
                <a:effectLst/>
                <a:latin typeface="Times New Roman" panose="02020603050405020304" pitchFamily="18" charset="0"/>
              </a:rPr>
              <a:t>Journal of Counseling Psychology</a:t>
            </a:r>
            <a:r>
              <a:rPr lang="en-US" sz="1200" b="0" i="0" u="none" strike="noStrike" dirty="0">
                <a:solidFill>
                  <a:srgbClr val="000000"/>
                </a:solidFill>
                <a:effectLst/>
                <a:latin typeface="Times New Roman" panose="02020603050405020304" pitchFamily="18" charset="0"/>
              </a:rPr>
              <a:t>,</a:t>
            </a:r>
            <a:r>
              <a:rPr lang="en-US" sz="1200" b="0" i="1" u="none" strike="noStrike" dirty="0">
                <a:solidFill>
                  <a:srgbClr val="000000"/>
                </a:solidFill>
                <a:effectLst/>
                <a:latin typeface="Times New Roman" panose="02020603050405020304" pitchFamily="18" charset="0"/>
              </a:rPr>
              <a:t> 61</a:t>
            </a:r>
            <a:r>
              <a:rPr lang="en-US" sz="1200" b="0" i="0" u="none" strike="noStrike" dirty="0">
                <a:solidFill>
                  <a:srgbClr val="000000"/>
                </a:solidFill>
                <a:effectLst/>
                <a:latin typeface="Times New Roman" panose="02020603050405020304" pitchFamily="18" charset="0"/>
              </a:rPr>
              <a:t>(4), 592-592. </a:t>
            </a:r>
            <a:r>
              <a:rPr lang="en-US" sz="1200" b="0" i="0" u="sng" strike="noStrike" dirty="0">
                <a:solidFill>
                  <a:srgbClr val="0563C1"/>
                </a:solidFill>
                <a:effectLst/>
                <a:latin typeface="Times New Roman" panose="02020603050405020304" pitchFamily="18" charset="0"/>
                <a:hlinkClick r:id="rId3"/>
              </a:rPr>
              <a:t>https://doi.org/10.1037/cou0000043</a:t>
            </a:r>
            <a:endParaRPr lang="en-US" sz="1200" b="0" i="0" u="sng" strike="noStrike" dirty="0">
              <a:solidFill>
                <a:srgbClr val="0563C1"/>
              </a:solidFill>
              <a:effectLst/>
              <a:latin typeface="Times New Roman" panose="02020603050405020304" pitchFamily="18" charset="0"/>
            </a:endParaRPr>
          </a:p>
        </p:txBody>
      </p:sp>
      <p:sp>
        <p:nvSpPr>
          <p:cNvPr id="16" name="AutoShape 7">
            <a:extLst>
              <a:ext uri="{FF2B5EF4-FFF2-40B4-BE49-F238E27FC236}">
                <a16:creationId xmlns:a16="http://schemas.microsoft.com/office/drawing/2014/main" id="{D6AFB45A-C822-A6F4-7E22-4D8C50DCCFF5}"/>
              </a:ext>
            </a:extLst>
          </p:cNvPr>
          <p:cNvSpPr>
            <a:spLocks noChangeArrowheads="1"/>
          </p:cNvSpPr>
          <p:nvPr/>
        </p:nvSpPr>
        <p:spPr bwMode="auto">
          <a:xfrm>
            <a:off x="15166688" y="4806119"/>
            <a:ext cx="13020633" cy="851297"/>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lIns="91440" tIns="45720" rIns="91440" bIns="45720" anchor="ctr">
            <a:spAutoFit/>
          </a:bodyPr>
          <a:lstStyle/>
          <a:p>
            <a:r>
              <a:rPr lang="en-US" sz="4300" dirty="0">
                <a:latin typeface="Times New Roman"/>
                <a:cs typeface="Arial"/>
              </a:rPr>
              <a:t>Table 1: Mixed Model Factorial ANOVA</a:t>
            </a:r>
          </a:p>
        </p:txBody>
      </p:sp>
      <p:sp>
        <p:nvSpPr>
          <p:cNvPr id="17" name="AutoShape 7">
            <a:extLst>
              <a:ext uri="{FF2B5EF4-FFF2-40B4-BE49-F238E27FC236}">
                <a16:creationId xmlns:a16="http://schemas.microsoft.com/office/drawing/2014/main" id="{36DAA71E-6404-E1F0-F7AF-EAA9015F1030}"/>
              </a:ext>
            </a:extLst>
          </p:cNvPr>
          <p:cNvSpPr>
            <a:spLocks noChangeArrowheads="1"/>
          </p:cNvSpPr>
          <p:nvPr/>
        </p:nvSpPr>
        <p:spPr bwMode="auto">
          <a:xfrm>
            <a:off x="15176103" y="9586322"/>
            <a:ext cx="13116465" cy="834271"/>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lIns="91440" tIns="45720" rIns="91440" bIns="45720" anchor="ctr">
            <a:spAutoFit/>
          </a:bodyPr>
          <a:lstStyle/>
          <a:p>
            <a:r>
              <a:rPr lang="en-US" sz="4300" dirty="0">
                <a:latin typeface="Times New Roman"/>
                <a:cs typeface="Arial"/>
              </a:rPr>
              <a:t>Figure 1: Trans Prejudice: Self v. Avg American</a:t>
            </a:r>
            <a:endParaRPr lang="en-US" sz="4300" dirty="0">
              <a:latin typeface="Times New Roman"/>
              <a:cs typeface="Arial" pitchFamily="34" charset="0"/>
            </a:endParaRPr>
          </a:p>
        </p:txBody>
      </p:sp>
      <p:pic>
        <p:nvPicPr>
          <p:cNvPr id="18" name="Picture 17">
            <a:extLst>
              <a:ext uri="{FF2B5EF4-FFF2-40B4-BE49-F238E27FC236}">
                <a16:creationId xmlns:a16="http://schemas.microsoft.com/office/drawing/2014/main" id="{87133A3F-9B1A-8557-5E57-51110E7294AA}"/>
              </a:ext>
            </a:extLst>
          </p:cNvPr>
          <p:cNvPicPr>
            <a:picLocks noChangeAspect="1"/>
          </p:cNvPicPr>
          <p:nvPr/>
        </p:nvPicPr>
        <p:blipFill>
          <a:blip r:embed="rId4"/>
          <a:stretch>
            <a:fillRect/>
          </a:stretch>
        </p:blipFill>
        <p:spPr>
          <a:xfrm>
            <a:off x="15499343" y="24032787"/>
            <a:ext cx="12509872" cy="7578870"/>
          </a:xfrm>
          <a:prstGeom prst="rect">
            <a:avLst/>
          </a:prstGeom>
        </p:spPr>
      </p:pic>
      <p:graphicFrame>
        <p:nvGraphicFramePr>
          <p:cNvPr id="19" name="Table 18">
            <a:extLst>
              <a:ext uri="{FF2B5EF4-FFF2-40B4-BE49-F238E27FC236}">
                <a16:creationId xmlns:a16="http://schemas.microsoft.com/office/drawing/2014/main" id="{EDE07770-3EE5-C82D-8D3B-46DCE8DA8BBB}"/>
              </a:ext>
            </a:extLst>
          </p:cNvPr>
          <p:cNvGraphicFramePr>
            <a:graphicFrameLocks noGrp="1"/>
          </p:cNvGraphicFramePr>
          <p:nvPr>
            <p:extLst>
              <p:ext uri="{D42A27DB-BD31-4B8C-83A1-F6EECF244321}">
                <p14:modId xmlns:p14="http://schemas.microsoft.com/office/powerpoint/2010/main" val="963779110"/>
              </p:ext>
            </p:extLst>
          </p:nvPr>
        </p:nvGraphicFramePr>
        <p:xfrm>
          <a:off x="14999189" y="19354355"/>
          <a:ext cx="13365299" cy="3849096"/>
        </p:xfrm>
        <a:graphic>
          <a:graphicData uri="http://schemas.openxmlformats.org/drawingml/2006/table">
            <a:tbl>
              <a:tblPr firstRow="1" bandRow="1">
                <a:tableStyleId>{5C22544A-7EE6-4342-B048-85BDC9FD1C3A}</a:tableStyleId>
              </a:tblPr>
              <a:tblGrid>
                <a:gridCol w="5421697">
                  <a:extLst>
                    <a:ext uri="{9D8B030D-6E8A-4147-A177-3AD203B41FA5}">
                      <a16:colId xmlns:a16="http://schemas.microsoft.com/office/drawing/2014/main" val="1595946924"/>
                    </a:ext>
                  </a:extLst>
                </a:gridCol>
                <a:gridCol w="1513448">
                  <a:extLst>
                    <a:ext uri="{9D8B030D-6E8A-4147-A177-3AD203B41FA5}">
                      <a16:colId xmlns:a16="http://schemas.microsoft.com/office/drawing/2014/main" val="3350954722"/>
                    </a:ext>
                  </a:extLst>
                </a:gridCol>
                <a:gridCol w="1009973">
                  <a:extLst>
                    <a:ext uri="{9D8B030D-6E8A-4147-A177-3AD203B41FA5}">
                      <a16:colId xmlns:a16="http://schemas.microsoft.com/office/drawing/2014/main" val="2276683971"/>
                    </a:ext>
                  </a:extLst>
                </a:gridCol>
                <a:gridCol w="1683286">
                  <a:extLst>
                    <a:ext uri="{9D8B030D-6E8A-4147-A177-3AD203B41FA5}">
                      <a16:colId xmlns:a16="http://schemas.microsoft.com/office/drawing/2014/main" val="134847841"/>
                    </a:ext>
                  </a:extLst>
                </a:gridCol>
                <a:gridCol w="1514956">
                  <a:extLst>
                    <a:ext uri="{9D8B030D-6E8A-4147-A177-3AD203B41FA5}">
                      <a16:colId xmlns:a16="http://schemas.microsoft.com/office/drawing/2014/main" val="3379980741"/>
                    </a:ext>
                  </a:extLst>
                </a:gridCol>
                <a:gridCol w="2221939">
                  <a:extLst>
                    <a:ext uri="{9D8B030D-6E8A-4147-A177-3AD203B41FA5}">
                      <a16:colId xmlns:a16="http://schemas.microsoft.com/office/drawing/2014/main" val="2885576686"/>
                    </a:ext>
                  </a:extLst>
                </a:gridCol>
              </a:tblGrid>
              <a:tr h="641516">
                <a:tc>
                  <a:txBody>
                    <a:bodyPr/>
                    <a:lstStyle/>
                    <a:p>
                      <a:pPr algn="ctr" fontAlgn="base"/>
                      <a:r>
                        <a:rPr lang="en-US" sz="3600" b="1" dirty="0">
                          <a:solidFill>
                            <a:srgbClr val="000000"/>
                          </a:solidFill>
                          <a:effectLst/>
                          <a:latin typeface="Times New Roman"/>
                        </a:rPr>
                        <a:t>Effect</a:t>
                      </a:r>
                      <a:endParaRPr lang="en-US" sz="3600" b="1" dirty="0">
                        <a:solidFill>
                          <a:srgbClr val="FFFFFF"/>
                        </a:solidFill>
                        <a:effectLst/>
                        <a:latin typeface="Times New Roman"/>
                      </a:endParaRPr>
                    </a:p>
                  </a:txBody>
                  <a:tcPr>
                    <a:lnL w="9525"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US" sz="3600" b="1" i="1" dirty="0">
                          <a:solidFill>
                            <a:srgbClr val="000000"/>
                          </a:solidFill>
                          <a:effectLst/>
                          <a:latin typeface="Times New Roman"/>
                        </a:rPr>
                        <a:t>SS</a:t>
                      </a:r>
                      <a:endParaRPr lang="en-US" sz="3600" b="1" dirty="0">
                        <a:solidFill>
                          <a:srgbClr val="FFFFFF"/>
                        </a:solidFill>
                        <a:effectLst/>
                        <a:latin typeface="Times New Roman"/>
                      </a:endParaRPr>
                    </a:p>
                  </a:txBody>
                  <a:tcPr>
                    <a:lnL w="12700"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US" sz="3600" b="1" i="1" err="1">
                          <a:solidFill>
                            <a:srgbClr val="000000"/>
                          </a:solidFill>
                          <a:effectLst/>
                          <a:latin typeface="Times New Roman"/>
                        </a:rPr>
                        <a:t>df</a:t>
                      </a:r>
                      <a:endParaRPr lang="en-US" sz="3600" b="1">
                        <a:solidFill>
                          <a:srgbClr val="FFFFFF"/>
                        </a:solidFill>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US" sz="3600" b="1" i="1">
                          <a:solidFill>
                            <a:srgbClr val="000000"/>
                          </a:solidFill>
                          <a:effectLst/>
                          <a:latin typeface="Times New Roman"/>
                        </a:rPr>
                        <a:t>F</a:t>
                      </a:r>
                      <a:endParaRPr lang="en-US" sz="3600" b="1">
                        <a:solidFill>
                          <a:srgbClr val="FFFFFF"/>
                        </a:solidFill>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US" sz="3600" b="1" i="1">
                          <a:solidFill>
                            <a:srgbClr val="000000"/>
                          </a:solidFill>
                          <a:effectLst/>
                          <a:latin typeface="Times New Roman"/>
                        </a:rPr>
                        <a:t>p</a:t>
                      </a:r>
                      <a:endParaRPr lang="en-US" sz="3600" b="1">
                        <a:solidFill>
                          <a:srgbClr val="FFFFFF"/>
                        </a:solidFill>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l-GR" sz="3600" b="1" i="1">
                          <a:solidFill>
                            <a:srgbClr val="000000"/>
                          </a:solidFill>
                          <a:effectLst/>
                          <a:latin typeface="Times New Roman"/>
                        </a:rPr>
                        <a:t>η2 </a:t>
                      </a:r>
                      <a:r>
                        <a:rPr lang="en-US" sz="3600" b="1" i="1">
                          <a:solidFill>
                            <a:srgbClr val="000000"/>
                          </a:solidFill>
                          <a:effectLst/>
                          <a:latin typeface="Times New Roman"/>
                        </a:rPr>
                        <a:t>partial </a:t>
                      </a:r>
                      <a:endParaRPr lang="en-US" sz="3600" b="1">
                        <a:solidFill>
                          <a:srgbClr val="FFFFFF"/>
                        </a:solidFill>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2310976"/>
                  </a:ext>
                </a:extLst>
              </a:tr>
              <a:tr h="641516">
                <a:tc>
                  <a:txBody>
                    <a:bodyPr/>
                    <a:lstStyle/>
                    <a:p>
                      <a:pPr fontAlgn="base"/>
                      <a:r>
                        <a:rPr lang="en-US" sz="3600" b="1">
                          <a:effectLst/>
                          <a:latin typeface="Times New Roman"/>
                        </a:rPr>
                        <a:t>Target (Self v. Other)</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lvl="0" algn="r">
                        <a:buNone/>
                      </a:pPr>
                      <a:r>
                        <a:rPr lang="en-US" sz="3600">
                          <a:effectLst/>
                          <a:latin typeface="Times New Roman"/>
                        </a:rPr>
                        <a:t>317.35</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342.35</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&lt; .001</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.58</a:t>
                      </a: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2030794728"/>
                  </a:ext>
                </a:extLst>
              </a:tr>
              <a:tr h="641516">
                <a:tc>
                  <a:txBody>
                    <a:bodyPr/>
                    <a:lstStyle/>
                    <a:p>
                      <a:pPr fontAlgn="base"/>
                      <a:r>
                        <a:rPr lang="en-US" sz="3600" b="1">
                          <a:effectLst/>
                          <a:latin typeface="Times New Roman"/>
                        </a:rPr>
                        <a:t>Sex. ID. (Hetero v. Queer)</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77.54</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50.57</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&lt; .001</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.17</a:t>
                      </a: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579466699"/>
                  </a:ext>
                </a:extLst>
              </a:tr>
              <a:tr h="641516">
                <a:tc>
                  <a:txBody>
                    <a:bodyPr/>
                    <a:lstStyle/>
                    <a:p>
                      <a:pPr fontAlgn="base"/>
                      <a:r>
                        <a:rPr lang="en-US" sz="3600" b="1">
                          <a:effectLst/>
                          <a:latin typeface="Times New Roman"/>
                        </a:rPr>
                        <a:t>Interaction</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17.88</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19.31</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&lt; .001</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.07</a:t>
                      </a: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954430127"/>
                  </a:ext>
                </a:extLst>
              </a:tr>
              <a:tr h="641516">
                <a:tc>
                  <a:txBody>
                    <a:bodyPr/>
                    <a:lstStyle/>
                    <a:p>
                      <a:pPr fontAlgn="base"/>
                      <a:r>
                        <a:rPr lang="en-US" sz="3600" b="1" dirty="0">
                          <a:effectLst/>
                          <a:latin typeface="Times New Roman"/>
                        </a:rPr>
                        <a:t>Error Within Subjects</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lvl="0" algn="r">
                        <a:buNone/>
                      </a:pPr>
                      <a:r>
                        <a:rPr lang="en-US" sz="3600">
                          <a:effectLst/>
                          <a:latin typeface="Times New Roman"/>
                        </a:rPr>
                        <a:t>226.90</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245</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21994873"/>
                  </a:ext>
                </a:extLst>
              </a:tr>
              <a:tr h="641516">
                <a:tc>
                  <a:txBody>
                    <a:bodyPr/>
                    <a:lstStyle/>
                    <a:p>
                      <a:pPr fontAlgn="base"/>
                      <a:r>
                        <a:rPr lang="en-US" sz="3600" b="1">
                          <a:effectLst/>
                          <a:latin typeface="Times New Roman"/>
                        </a:rPr>
                        <a:t>Error Between Subjects</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lvl="0" algn="r">
                        <a:buNone/>
                      </a:pPr>
                      <a:r>
                        <a:rPr lang="en-US" sz="3600">
                          <a:effectLst/>
                          <a:latin typeface="Times New Roman"/>
                        </a:rPr>
                        <a:t>374.92</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fontAlgn="auto"/>
                      <a:endParaRPr lang="en-US" sz="3600" dirty="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10125859"/>
                  </a:ext>
                </a:extLst>
              </a:tr>
            </a:tbl>
          </a:graphicData>
        </a:graphic>
      </p:graphicFrame>
      <p:sp>
        <p:nvSpPr>
          <p:cNvPr id="6" name="AutoShape 7">
            <a:extLst>
              <a:ext uri="{FF2B5EF4-FFF2-40B4-BE49-F238E27FC236}">
                <a16:creationId xmlns:a16="http://schemas.microsoft.com/office/drawing/2014/main" id="{31B1378F-AD90-07BC-7B84-50CE02EC2639}"/>
              </a:ext>
            </a:extLst>
          </p:cNvPr>
          <p:cNvSpPr>
            <a:spLocks noChangeArrowheads="1"/>
          </p:cNvSpPr>
          <p:nvPr/>
        </p:nvSpPr>
        <p:spPr bwMode="auto">
          <a:xfrm>
            <a:off x="15166687" y="18424886"/>
            <a:ext cx="13020633" cy="851297"/>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lIns="91440" tIns="45720" rIns="91440" bIns="45720" anchor="ctr">
            <a:spAutoFit/>
          </a:bodyPr>
          <a:lstStyle/>
          <a:p>
            <a:r>
              <a:rPr lang="en-US" sz="4300" dirty="0">
                <a:latin typeface="Times New Roman"/>
                <a:cs typeface="Arial"/>
              </a:rPr>
              <a:t>Table 2: Mixed Model Factorial ANOVA</a:t>
            </a:r>
          </a:p>
        </p:txBody>
      </p:sp>
      <p:sp>
        <p:nvSpPr>
          <p:cNvPr id="7" name="AutoShape 7">
            <a:extLst>
              <a:ext uri="{FF2B5EF4-FFF2-40B4-BE49-F238E27FC236}">
                <a16:creationId xmlns:a16="http://schemas.microsoft.com/office/drawing/2014/main" id="{73125543-64A6-04D2-AFC9-2865997A3B13}"/>
              </a:ext>
            </a:extLst>
          </p:cNvPr>
          <p:cNvSpPr>
            <a:spLocks noChangeArrowheads="1"/>
          </p:cNvSpPr>
          <p:nvPr/>
        </p:nvSpPr>
        <p:spPr bwMode="auto">
          <a:xfrm>
            <a:off x="15176102" y="23253952"/>
            <a:ext cx="13116465" cy="834271"/>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w="9525" algn="ctr">
            <a:solidFill>
              <a:srgbClr val="000000"/>
            </a:solidFill>
            <a:miter lim="800000"/>
            <a:headEnd/>
            <a:tailEnd/>
          </a:ln>
          <a:effectLst/>
        </p:spPr>
        <p:txBody>
          <a:bodyPr wrap="square" lIns="91440" tIns="45720" rIns="91440" bIns="45720" anchor="ctr">
            <a:spAutoFit/>
          </a:bodyPr>
          <a:lstStyle/>
          <a:p>
            <a:r>
              <a:rPr lang="en-US" sz="4300" dirty="0">
                <a:latin typeface="Times New Roman"/>
                <a:cs typeface="Arial"/>
              </a:rPr>
              <a:t>Figure 2: Trans Prejudice: Heterosexual v. Queer</a:t>
            </a:r>
            <a:endParaRPr lang="en-US" sz="4300" dirty="0">
              <a:latin typeface="Times New Roman"/>
              <a:cs typeface="Arial" pitchFamily="34" charset="0"/>
            </a:endParaRPr>
          </a:p>
        </p:txBody>
      </p:sp>
      <p:graphicFrame>
        <p:nvGraphicFramePr>
          <p:cNvPr id="13" name="Table 12">
            <a:extLst>
              <a:ext uri="{FF2B5EF4-FFF2-40B4-BE49-F238E27FC236}">
                <a16:creationId xmlns:a16="http://schemas.microsoft.com/office/drawing/2014/main" id="{431120D1-2FD8-4186-BE3A-BA7DB3CBF735}"/>
              </a:ext>
            </a:extLst>
          </p:cNvPr>
          <p:cNvGraphicFramePr>
            <a:graphicFrameLocks noGrp="1"/>
          </p:cNvGraphicFramePr>
          <p:nvPr>
            <p:extLst>
              <p:ext uri="{D42A27DB-BD31-4B8C-83A1-F6EECF244321}">
                <p14:modId xmlns:p14="http://schemas.microsoft.com/office/powerpoint/2010/main" val="937630236"/>
              </p:ext>
            </p:extLst>
          </p:nvPr>
        </p:nvGraphicFramePr>
        <p:xfrm>
          <a:off x="15037108" y="5696054"/>
          <a:ext cx="13403723" cy="3840480"/>
        </p:xfrm>
        <a:graphic>
          <a:graphicData uri="http://schemas.openxmlformats.org/drawingml/2006/table">
            <a:tbl>
              <a:tblPr firstRow="1" bandRow="1">
                <a:tableStyleId>{5C22544A-7EE6-4342-B048-85BDC9FD1C3A}</a:tableStyleId>
              </a:tblPr>
              <a:tblGrid>
                <a:gridCol w="5583835">
                  <a:extLst>
                    <a:ext uri="{9D8B030D-6E8A-4147-A177-3AD203B41FA5}">
                      <a16:colId xmlns:a16="http://schemas.microsoft.com/office/drawing/2014/main" val="4097770521"/>
                    </a:ext>
                  </a:extLst>
                </a:gridCol>
                <a:gridCol w="1630973">
                  <a:extLst>
                    <a:ext uri="{9D8B030D-6E8A-4147-A177-3AD203B41FA5}">
                      <a16:colId xmlns:a16="http://schemas.microsoft.com/office/drawing/2014/main" val="1267851616"/>
                    </a:ext>
                  </a:extLst>
                </a:gridCol>
                <a:gridCol w="987303">
                  <a:extLst>
                    <a:ext uri="{9D8B030D-6E8A-4147-A177-3AD203B41FA5}">
                      <a16:colId xmlns:a16="http://schemas.microsoft.com/office/drawing/2014/main" val="2739470115"/>
                    </a:ext>
                  </a:extLst>
                </a:gridCol>
                <a:gridCol w="1519011">
                  <a:extLst>
                    <a:ext uri="{9D8B030D-6E8A-4147-A177-3AD203B41FA5}">
                      <a16:colId xmlns:a16="http://schemas.microsoft.com/office/drawing/2014/main" val="1939781561"/>
                    </a:ext>
                  </a:extLst>
                </a:gridCol>
                <a:gridCol w="1343271">
                  <a:extLst>
                    <a:ext uri="{9D8B030D-6E8A-4147-A177-3AD203B41FA5}">
                      <a16:colId xmlns:a16="http://schemas.microsoft.com/office/drawing/2014/main" val="314471583"/>
                    </a:ext>
                  </a:extLst>
                </a:gridCol>
                <a:gridCol w="2339330">
                  <a:extLst>
                    <a:ext uri="{9D8B030D-6E8A-4147-A177-3AD203B41FA5}">
                      <a16:colId xmlns:a16="http://schemas.microsoft.com/office/drawing/2014/main" val="823120723"/>
                    </a:ext>
                  </a:extLst>
                </a:gridCol>
              </a:tblGrid>
              <a:tr h="584188">
                <a:tc>
                  <a:txBody>
                    <a:bodyPr/>
                    <a:lstStyle/>
                    <a:p>
                      <a:pPr algn="ctr" fontAlgn="base"/>
                      <a:r>
                        <a:rPr lang="en-US" sz="3600" b="1" dirty="0">
                          <a:solidFill>
                            <a:srgbClr val="000000"/>
                          </a:solidFill>
                          <a:effectLst/>
                          <a:latin typeface="Times New Roman"/>
                        </a:rPr>
                        <a:t>Effect</a:t>
                      </a:r>
                      <a:endParaRPr lang="en-US" sz="3600" b="1" dirty="0">
                        <a:solidFill>
                          <a:srgbClr val="FFFFFF"/>
                        </a:solidFill>
                        <a:effectLst/>
                        <a:latin typeface="Times New Roman"/>
                      </a:endParaRPr>
                    </a:p>
                  </a:txBody>
                  <a:tcPr>
                    <a:lnL w="9525"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US" sz="3600" b="1" i="1">
                          <a:solidFill>
                            <a:srgbClr val="000000"/>
                          </a:solidFill>
                          <a:effectLst/>
                          <a:latin typeface="Times New Roman"/>
                        </a:rPr>
                        <a:t>SS</a:t>
                      </a:r>
                      <a:endParaRPr lang="en-US" sz="3600" b="1">
                        <a:solidFill>
                          <a:srgbClr val="FFFFFF"/>
                        </a:solidFill>
                        <a:effectLst/>
                        <a:latin typeface="Times New Roman"/>
                      </a:endParaRPr>
                    </a:p>
                  </a:txBody>
                  <a:tcPr>
                    <a:lnL w="12700"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US" sz="3600" b="1" i="1" err="1">
                          <a:solidFill>
                            <a:srgbClr val="000000"/>
                          </a:solidFill>
                          <a:effectLst/>
                          <a:latin typeface="Times New Roman"/>
                        </a:rPr>
                        <a:t>df</a:t>
                      </a:r>
                      <a:endParaRPr lang="en-US" sz="3600" b="1">
                        <a:solidFill>
                          <a:srgbClr val="FFFFFF"/>
                        </a:solidFill>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US" sz="3600" b="1" i="1">
                          <a:solidFill>
                            <a:srgbClr val="000000"/>
                          </a:solidFill>
                          <a:effectLst/>
                          <a:latin typeface="Times New Roman"/>
                        </a:rPr>
                        <a:t>F</a:t>
                      </a:r>
                      <a:endParaRPr lang="en-US" sz="3600" b="1">
                        <a:solidFill>
                          <a:srgbClr val="FFFFFF"/>
                        </a:solidFill>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n-US" sz="3600" b="1" i="1">
                          <a:solidFill>
                            <a:srgbClr val="000000"/>
                          </a:solidFill>
                          <a:effectLst/>
                          <a:latin typeface="Times New Roman"/>
                        </a:rPr>
                        <a:t>p</a:t>
                      </a:r>
                      <a:endParaRPr lang="en-US" sz="3600" b="1">
                        <a:solidFill>
                          <a:srgbClr val="FFFFFF"/>
                        </a:solidFill>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ctr" fontAlgn="base"/>
                      <a:r>
                        <a:rPr lang="el-GR" sz="3600" b="1" i="1">
                          <a:solidFill>
                            <a:srgbClr val="000000"/>
                          </a:solidFill>
                          <a:effectLst/>
                          <a:latin typeface="Times New Roman"/>
                        </a:rPr>
                        <a:t>η2 </a:t>
                      </a:r>
                      <a:r>
                        <a:rPr lang="en-US" sz="3600" b="1" i="1">
                          <a:solidFill>
                            <a:srgbClr val="000000"/>
                          </a:solidFill>
                          <a:effectLst/>
                          <a:latin typeface="Times New Roman"/>
                        </a:rPr>
                        <a:t>partial </a:t>
                      </a:r>
                      <a:endParaRPr lang="en-US" sz="3600" b="1">
                        <a:solidFill>
                          <a:srgbClr val="FFFFFF"/>
                        </a:solidFill>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61754919"/>
                  </a:ext>
                </a:extLst>
              </a:tr>
              <a:tr h="584188">
                <a:tc>
                  <a:txBody>
                    <a:bodyPr/>
                    <a:lstStyle/>
                    <a:p>
                      <a:pPr fontAlgn="base"/>
                      <a:r>
                        <a:rPr lang="en-US" sz="3600" b="1">
                          <a:effectLst/>
                          <a:latin typeface="Times New Roman"/>
                        </a:rPr>
                        <a:t>Target (Self v. Other)</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316.21</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318.02</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&lt;.001</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.57</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008967407"/>
                  </a:ext>
                </a:extLst>
              </a:tr>
              <a:tr h="639813">
                <a:tc>
                  <a:txBody>
                    <a:bodyPr/>
                    <a:lstStyle/>
                    <a:p>
                      <a:pPr fontAlgn="base"/>
                      <a:r>
                        <a:rPr lang="en-US" sz="3600" b="1">
                          <a:effectLst/>
                          <a:latin typeface="Times New Roman"/>
                        </a:rPr>
                        <a:t>Soc. Des. (High v. Low)</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17.94</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9.87</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.002</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.04</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1991213590"/>
                  </a:ext>
                </a:extLst>
              </a:tr>
              <a:tr h="584188">
                <a:tc>
                  <a:txBody>
                    <a:bodyPr/>
                    <a:lstStyle/>
                    <a:p>
                      <a:pPr fontAlgn="base"/>
                      <a:r>
                        <a:rPr lang="en-US" sz="3600" b="1">
                          <a:effectLst/>
                          <a:latin typeface="Times New Roman"/>
                        </a:rPr>
                        <a:t>Interaction</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3.63</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1</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3.66</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.056</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.02</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965985280"/>
                  </a:ext>
                </a:extLst>
              </a:tr>
              <a:tr h="584188">
                <a:tc>
                  <a:txBody>
                    <a:bodyPr/>
                    <a:lstStyle/>
                    <a:p>
                      <a:pPr fontAlgn="base"/>
                      <a:r>
                        <a:rPr lang="en-US" sz="3600" b="1">
                          <a:effectLst/>
                          <a:latin typeface="Times New Roman"/>
                        </a:rPr>
                        <a:t>Error Within Subjects</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241.61</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243</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r" fontAlgn="auto"/>
                      <a:endParaRPr lang="en-US" sz="3600" dirty="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2218634534"/>
                  </a:ext>
                </a:extLst>
              </a:tr>
              <a:tr h="639813">
                <a:tc>
                  <a:txBody>
                    <a:bodyPr/>
                    <a:lstStyle/>
                    <a:p>
                      <a:pPr fontAlgn="base"/>
                      <a:r>
                        <a:rPr lang="en-US" sz="3600" b="1" dirty="0">
                          <a:effectLst/>
                          <a:latin typeface="Times New Roman"/>
                        </a:rPr>
                        <a:t>Error Between Subjects</a:t>
                      </a:r>
                    </a:p>
                  </a:txBody>
                  <a:tcPr>
                    <a:lnL w="9525" cap="flat" cmpd="sng" algn="ctr">
                      <a:solidFill>
                        <a:srgbClr val="00000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fontAlgn="base"/>
                      <a:r>
                        <a:rPr lang="en-US" sz="3600">
                          <a:effectLst/>
                          <a:latin typeface="Times New Roman"/>
                        </a:rPr>
                        <a:t>441.68</a:t>
                      </a:r>
                      <a:endParaRPr lang="en-US" sz="3600">
                        <a:effectLs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fontAlgn="auto"/>
                      <a:endParaRPr lang="en-US" sz="360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r" fontAlgn="auto"/>
                      <a:endParaRPr lang="en-US" sz="3600" dirty="0">
                        <a:effectLst/>
                        <a:latin typeface="Times New Roman"/>
                      </a:endParaRPr>
                    </a:p>
                  </a:txBody>
                  <a:tcPr>
                    <a:lnL w="9525" cap="flat" cmpd="sng" algn="ctr">
                      <a:solidFill>
                        <a:srgbClr val="FFFFFF"/>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09331339"/>
                  </a:ext>
                </a:extLst>
              </a:tr>
            </a:tbl>
          </a:graphicData>
        </a:graphic>
      </p:graphicFrame>
      <p:pic>
        <p:nvPicPr>
          <p:cNvPr id="8" name="Picture 7">
            <a:extLst>
              <a:ext uri="{FF2B5EF4-FFF2-40B4-BE49-F238E27FC236}">
                <a16:creationId xmlns:a16="http://schemas.microsoft.com/office/drawing/2014/main" id="{ACEDA391-9E37-582E-6636-808E729E0C67}"/>
              </a:ext>
            </a:extLst>
          </p:cNvPr>
          <p:cNvPicPr>
            <a:picLocks noChangeAspect="1"/>
          </p:cNvPicPr>
          <p:nvPr/>
        </p:nvPicPr>
        <p:blipFill>
          <a:blip r:embed="rId5"/>
          <a:stretch>
            <a:fillRect/>
          </a:stretch>
        </p:blipFill>
        <p:spPr>
          <a:xfrm>
            <a:off x="15494888" y="10488846"/>
            <a:ext cx="12518095" cy="7939710"/>
          </a:xfrm>
          <a:prstGeom prst="rect">
            <a:avLst/>
          </a:prstGeom>
        </p:spPr>
      </p:pic>
      <p:pic>
        <p:nvPicPr>
          <p:cNvPr id="9" name="Picture 4">
            <a:extLst>
              <a:ext uri="{FF2B5EF4-FFF2-40B4-BE49-F238E27FC236}">
                <a16:creationId xmlns:a16="http://schemas.microsoft.com/office/drawing/2014/main" id="{E2B94DB8-ECB7-D87C-47DA-54762AAF37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7887" y="1026982"/>
            <a:ext cx="3982869" cy="33134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a:extLst>
              <a:ext uri="{FF2B5EF4-FFF2-40B4-BE49-F238E27FC236}">
                <a16:creationId xmlns:a16="http://schemas.microsoft.com/office/drawing/2014/main" id="{77903F4B-7C80-5405-FF34-14D3E47862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44751" y="1026982"/>
            <a:ext cx="3982869" cy="33134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3333CC">
                <a:gamma/>
                <a:shade val="57647"/>
                <a:invGamma/>
              </a:srgbClr>
            </a:gs>
            <a:gs pos="50000">
              <a:srgbClr val="3333CC"/>
            </a:gs>
            <a:gs pos="100000">
              <a:srgbClr val="3333CC">
                <a:gamma/>
                <a:shade val="57647"/>
                <a:invGamma/>
              </a:srgbClr>
            </a:gs>
          </a:gsLst>
          <a:lin ang="5400000" scaled="1"/>
        </a:gra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4800" b="1" i="0" u="none" strike="noStrike" cap="none" normalizeH="0" baseline="0" smtClean="0">
            <a:ln>
              <a:noFill/>
            </a:ln>
            <a:solidFill>
              <a:schemeClr val="bg1"/>
            </a:solidFill>
            <a:effectLst/>
            <a:latin typeface="Weiss" pitchFamily="2" charset="0"/>
          </a:defRPr>
        </a:defPPr>
      </a:lstStyle>
    </a:spDef>
    <a:lnDef>
      <a:spPr bwMode="auto">
        <a:xfrm>
          <a:off x="0" y="0"/>
          <a:ext cx="1" cy="1"/>
        </a:xfrm>
        <a:custGeom>
          <a:avLst/>
          <a:gdLst/>
          <a:ahLst/>
          <a:cxnLst/>
          <a:rect l="0" t="0" r="0" b="0"/>
          <a:pathLst/>
        </a:custGeom>
        <a:gradFill rotWithShape="1">
          <a:gsLst>
            <a:gs pos="0">
              <a:srgbClr val="3333CC">
                <a:gamma/>
                <a:shade val="57647"/>
                <a:invGamma/>
              </a:srgbClr>
            </a:gs>
            <a:gs pos="50000">
              <a:srgbClr val="3333CC"/>
            </a:gs>
            <a:gs pos="100000">
              <a:srgbClr val="3333CC">
                <a:gamma/>
                <a:shade val="57647"/>
                <a:invGamma/>
              </a:srgbClr>
            </a:gs>
          </a:gsLst>
          <a:lin ang="5400000" scaled="1"/>
        </a:gra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4800" b="1" i="0" u="none" strike="noStrike" cap="none" normalizeH="0" baseline="0" smtClean="0">
            <a:ln>
              <a:noFill/>
            </a:ln>
            <a:solidFill>
              <a:schemeClr val="bg1"/>
            </a:solidFill>
            <a:effectLst/>
            <a:latin typeface="Weiss"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2303</TotalTime>
  <Words>1283</Words>
  <Application>Microsoft Office PowerPoint</Application>
  <PresentationFormat>Custom</PresentationFormat>
  <Paragraphs>124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Calibri,Sans-Serif</vt:lpstr>
      <vt:lpstr>Segoe UI</vt:lpstr>
      <vt:lpstr>Times New Roman</vt:lpstr>
      <vt:lpstr>Weiss</vt:lpstr>
      <vt:lpstr>Default Design</vt:lpstr>
      <vt:lpstr>PowerPoint Presentation</vt:lpstr>
    </vt:vector>
  </TitlesOfParts>
  <Company>Radford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 Cline</dc:creator>
  <cp:lastModifiedBy>McCormick, Elizabeth</cp:lastModifiedBy>
  <cp:revision>2</cp:revision>
  <cp:lastPrinted>2013-10-04T15:53:54Z</cp:lastPrinted>
  <dcterms:created xsi:type="dcterms:W3CDTF">2003-04-03T20:02:33Z</dcterms:created>
  <dcterms:modified xsi:type="dcterms:W3CDTF">2024-06-25T12:51:25Z</dcterms:modified>
</cp:coreProperties>
</file>