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D40"/>
    <a:srgbClr val="B8D289"/>
    <a:srgbClr val="C8D9ED"/>
    <a:srgbClr val="001F3A"/>
    <a:srgbClr val="DA8E2E"/>
    <a:srgbClr val="8DB7B0"/>
    <a:srgbClr val="C2011B"/>
    <a:srgbClr val="E0B87F"/>
    <a:srgbClr val="BBB190"/>
    <a:srgbClr val="67D7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6CE4CB-1E98-4C26-BD87-F94725E517F0}" v="167" dt="2024-03-27T12:42:12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>
      <p:cViewPr varScale="1">
        <p:scale>
          <a:sx n="13" d="100"/>
          <a:sy n="13" d="100"/>
        </p:scale>
        <p:origin x="1452" y="16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mailradford-my.sharepoint.com/personal/saprosser_radford_edu/Documents/Honors%20Capstone%20Inform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>
                <a:solidFill>
                  <a:schemeClr val="tx1"/>
                </a:solidFill>
              </a:rPr>
              <a:t>Lean Cuisine Sesame Chicken Ingredients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723914227702666E-2"/>
          <c:y val="0.13728099323621132"/>
          <c:w val="0.91724153584575518"/>
          <c:h val="0.6546148764737691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'[Honors Capstone Information.xlsx]Sesame Chicken'!$D$15</c:f>
              <c:strCache>
                <c:ptCount val="1"/>
                <c:pt idx="0">
                  <c:v>Chicken (g)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'[Honors Capstone Information.xlsx]Sesame Chicken'!$D$16:$D$20</c:f>
              <c:numCache>
                <c:formatCode>General</c:formatCode>
                <c:ptCount val="5"/>
                <c:pt idx="0">
                  <c:v>62</c:v>
                </c:pt>
                <c:pt idx="1">
                  <c:v>68</c:v>
                </c:pt>
                <c:pt idx="2">
                  <c:v>56</c:v>
                </c:pt>
                <c:pt idx="3">
                  <c:v>56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2-4636-ACF8-10F23997D94C}"/>
            </c:ext>
          </c:extLst>
        </c:ser>
        <c:ser>
          <c:idx val="1"/>
          <c:order val="1"/>
          <c:tx>
            <c:strRef>
              <c:f>'[Honors Capstone Information.xlsx]Sesame Chicken'!$E$15</c:f>
              <c:strCache>
                <c:ptCount val="1"/>
                <c:pt idx="0">
                  <c:v>Pasta (g)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'[Honors Capstone Information.xlsx]Sesame Chicken'!$E$16:$E$20</c:f>
              <c:numCache>
                <c:formatCode>General</c:formatCode>
                <c:ptCount val="5"/>
                <c:pt idx="0">
                  <c:v>136</c:v>
                </c:pt>
                <c:pt idx="1">
                  <c:v>120</c:v>
                </c:pt>
                <c:pt idx="2">
                  <c:v>127</c:v>
                </c:pt>
                <c:pt idx="3">
                  <c:v>126</c:v>
                </c:pt>
                <c:pt idx="4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2-4636-ACF8-10F23997D94C}"/>
            </c:ext>
          </c:extLst>
        </c:ser>
        <c:ser>
          <c:idx val="2"/>
          <c:order val="2"/>
          <c:tx>
            <c:strRef>
              <c:f>'[Honors Capstone Information.xlsx]Sesame Chicken'!$F$15</c:f>
              <c:strCache>
                <c:ptCount val="1"/>
                <c:pt idx="0">
                  <c:v>Peppers (g)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'[Honors Capstone Information.xlsx]Sesame Chicken'!$F$16:$F$20</c:f>
              <c:numCache>
                <c:formatCode>General</c:formatCode>
                <c:ptCount val="5"/>
                <c:pt idx="0">
                  <c:v>7</c:v>
                </c:pt>
                <c:pt idx="1">
                  <c:v>13</c:v>
                </c:pt>
                <c:pt idx="2">
                  <c:v>10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E2-4636-ACF8-10F23997D94C}"/>
            </c:ext>
          </c:extLst>
        </c:ser>
        <c:ser>
          <c:idx val="3"/>
          <c:order val="3"/>
          <c:tx>
            <c:strRef>
              <c:f>'[Honors Capstone Information.xlsx]Sesame Chicken'!$G$15</c:f>
              <c:strCache>
                <c:ptCount val="1"/>
                <c:pt idx="0">
                  <c:v>Green Beans (g)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'[Honors Capstone Information.xlsx]Sesame Chicken'!$G$16:$G$20</c:f>
              <c:numCache>
                <c:formatCode>General</c:formatCode>
                <c:ptCount val="5"/>
                <c:pt idx="0">
                  <c:v>21</c:v>
                </c:pt>
                <c:pt idx="1">
                  <c:v>23</c:v>
                </c:pt>
                <c:pt idx="2">
                  <c:v>18</c:v>
                </c:pt>
                <c:pt idx="3">
                  <c:v>25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E2-4636-ACF8-10F23997D94C}"/>
            </c:ext>
          </c:extLst>
        </c:ser>
        <c:ser>
          <c:idx val="4"/>
          <c:order val="4"/>
          <c:tx>
            <c:strRef>
              <c:f>'[Honors Capstone Information.xlsx]Sesame Chicken'!$H$15</c:f>
              <c:strCache>
                <c:ptCount val="1"/>
                <c:pt idx="0">
                  <c:v>Residue (g)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'[Honors Capstone Information.xlsx]Sesame Chicken'!$H$16:$H$20</c:f>
              <c:numCache>
                <c:formatCode>General</c:formatCode>
                <c:ptCount val="5"/>
                <c:pt idx="0">
                  <c:v>43</c:v>
                </c:pt>
                <c:pt idx="1">
                  <c:v>36</c:v>
                </c:pt>
                <c:pt idx="2">
                  <c:v>46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E2-4636-ACF8-10F23997D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003120"/>
        <c:axId val="847667424"/>
      </c:barChart>
      <c:catAx>
        <c:axId val="186003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667424"/>
        <c:crosses val="autoZero"/>
        <c:auto val="1"/>
        <c:lblAlgn val="ctr"/>
        <c:lblOffset val="100"/>
        <c:noMultiLvlLbl val="0"/>
      </c:catAx>
      <c:valAx>
        <c:axId val="847667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00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7C0E6-4474-41A9-A9E5-9031FC16599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643F0-0BEE-466B-A633-8DE051320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8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B643F0-0BEE-466B-A633-8DE0513209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2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5664-EEA5-47CB-8A58-93989048F57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75EB-2D82-447D-BE1A-C13E496E5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0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5664-EEA5-47CB-8A58-93989048F57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75EB-2D82-447D-BE1A-C13E496E5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5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5664-EEA5-47CB-8A58-93989048F57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75EB-2D82-447D-BE1A-C13E496E5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8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5664-EEA5-47CB-8A58-93989048F57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75EB-2D82-447D-BE1A-C13E496E5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5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5664-EEA5-47CB-8A58-93989048F57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75EB-2D82-447D-BE1A-C13E496E5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6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5664-EEA5-47CB-8A58-93989048F57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75EB-2D82-447D-BE1A-C13E496E5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6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5664-EEA5-47CB-8A58-93989048F57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75EB-2D82-447D-BE1A-C13E496E5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8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5664-EEA5-47CB-8A58-93989048F57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75EB-2D82-447D-BE1A-C13E496E5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5664-EEA5-47CB-8A58-93989048F57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75EB-2D82-447D-BE1A-C13E496E5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3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5664-EEA5-47CB-8A58-93989048F57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75EB-2D82-447D-BE1A-C13E496E5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4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5664-EEA5-47CB-8A58-93989048F57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75EB-2D82-447D-BE1A-C13E496E5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6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F6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35664-EEA5-47CB-8A58-93989048F57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75EB-2D82-447D-BE1A-C13E496E5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1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chart" Target="../charts/chart1.xml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059071D-453C-F763-2579-DF1127DEC088}"/>
              </a:ext>
            </a:extLst>
          </p:cNvPr>
          <p:cNvCxnSpPr>
            <a:cxnSpLocks/>
          </p:cNvCxnSpPr>
          <p:nvPr/>
        </p:nvCxnSpPr>
        <p:spPr>
          <a:xfrm>
            <a:off x="37947600" y="12051286"/>
            <a:ext cx="0" cy="341731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188A429-F58E-21F0-F1E2-30CFB227AF5C}"/>
              </a:ext>
            </a:extLst>
          </p:cNvPr>
          <p:cNvCxnSpPr>
            <a:cxnSpLocks/>
          </p:cNvCxnSpPr>
          <p:nvPr/>
        </p:nvCxnSpPr>
        <p:spPr>
          <a:xfrm flipV="1">
            <a:off x="39776400" y="12051287"/>
            <a:ext cx="0" cy="34290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ABCD4C-AAE3-CEC8-B631-CF80DBF66627}"/>
              </a:ext>
            </a:extLst>
          </p:cNvPr>
          <p:cNvCxnSpPr>
            <a:cxnSpLocks/>
          </p:cNvCxnSpPr>
          <p:nvPr/>
        </p:nvCxnSpPr>
        <p:spPr>
          <a:xfrm flipV="1">
            <a:off x="37947600" y="12051287"/>
            <a:ext cx="0" cy="34290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C57CA11-0A05-6208-2AFE-157B0429B09A}"/>
              </a:ext>
            </a:extLst>
          </p:cNvPr>
          <p:cNvCxnSpPr>
            <a:cxnSpLocks/>
          </p:cNvCxnSpPr>
          <p:nvPr/>
        </p:nvCxnSpPr>
        <p:spPr>
          <a:xfrm flipV="1">
            <a:off x="36118800" y="12051287"/>
            <a:ext cx="0" cy="34290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690E1F7-3B02-4AE6-7752-CABB15C85BC3}"/>
              </a:ext>
            </a:extLst>
          </p:cNvPr>
          <p:cNvCxnSpPr>
            <a:cxnSpLocks/>
          </p:cNvCxnSpPr>
          <p:nvPr/>
        </p:nvCxnSpPr>
        <p:spPr>
          <a:xfrm flipV="1">
            <a:off x="34290000" y="12051287"/>
            <a:ext cx="0" cy="34290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D437BA-C236-05A0-933C-74395CEE8BF8}"/>
              </a:ext>
            </a:extLst>
          </p:cNvPr>
          <p:cNvCxnSpPr>
            <a:cxnSpLocks/>
          </p:cNvCxnSpPr>
          <p:nvPr/>
        </p:nvCxnSpPr>
        <p:spPr>
          <a:xfrm>
            <a:off x="32385000" y="12051286"/>
            <a:ext cx="0" cy="341731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334000" y="762000"/>
            <a:ext cx="33070800" cy="44196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Food Labels: how accurate are they?</a:t>
            </a:r>
          </a:p>
          <a:p>
            <a:pPr algn="ctr"/>
            <a:r>
              <a:rPr lang="en-US" sz="7200" dirty="0"/>
              <a:t>Skyler Prosser, David W. Brock Ph.D.</a:t>
            </a:r>
          </a:p>
          <a:p>
            <a:pPr algn="ctr"/>
            <a:r>
              <a:rPr lang="en-US" sz="6000" dirty="0"/>
              <a:t>Department of Health and Human Performance, Honors Capstone</a:t>
            </a:r>
          </a:p>
          <a:p>
            <a:pPr algn="ctr"/>
            <a:r>
              <a:rPr lang="en-US" sz="6000" dirty="0"/>
              <a:t>Radford University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600200" y="6858000"/>
            <a:ext cx="12039600" cy="1219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Introduction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53331" y="23252359"/>
            <a:ext cx="12039600" cy="1219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Specific Aim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916275" y="15599237"/>
            <a:ext cx="12039600" cy="1219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Results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00200" y="15719937"/>
            <a:ext cx="12039600" cy="1219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Background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0137100" y="27718943"/>
            <a:ext cx="12039600" cy="1219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Acknowledgements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00727" y="8438428"/>
            <a:ext cx="120396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Nutrition is vital for human health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Cost and lack of time hinder consistent healthy eating habits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Frozen packaged meals address </a:t>
            </a:r>
            <a:r>
              <a:rPr lang="en-US" sz="4000">
                <a:latin typeface="Arial" pitchFamily="34" charset="0"/>
                <a:cs typeface="Arial" pitchFamily="34" charset="0"/>
              </a:rPr>
              <a:t>demand largely due to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long shelf-life and convenience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Food labels provide nutritional content and can be part of a dietary plan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3331" y="17091225"/>
            <a:ext cx="120396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Nutrition and health claims can affect consumer purchase and consumption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Underutilization of food labels despite their usefulness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Gap in literature regarding frozen meals and frozen food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2800" y="8550414"/>
            <a:ext cx="1203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Accurate information presented on labels other than Lean Cuisine Sesame Chicken meal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137100" y="29302204"/>
            <a:ext cx="12039600" cy="274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Thank you to my mentor, David W. Brock Ph. D., Trisha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Sterringer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Radford Honors College, and the Office of Undergraduate Research!</a:t>
            </a:r>
          </a:p>
        </p:txBody>
      </p:sp>
      <p:pic>
        <p:nvPicPr>
          <p:cNvPr id="29" name="Picture 28" descr="RadfordPowerPoint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83401"/>
            <a:ext cx="4337285" cy="1576798"/>
          </a:xfrm>
          <a:prstGeom prst="rect">
            <a:avLst/>
          </a:prstGeom>
        </p:spPr>
      </p:pic>
      <p:pic>
        <p:nvPicPr>
          <p:cNvPr id="30" name="Picture 29" descr="RadfordPowerPoint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0515" y="2183401"/>
            <a:ext cx="4337285" cy="1576798"/>
          </a:xfrm>
          <a:prstGeom prst="rect">
            <a:avLst/>
          </a:prstGeom>
        </p:spPr>
      </p:pic>
      <p:sp>
        <p:nvSpPr>
          <p:cNvPr id="31" name="Rounded Rectangle 30"/>
          <p:cNvSpPr/>
          <p:nvPr/>
        </p:nvSpPr>
        <p:spPr>
          <a:xfrm>
            <a:off x="29998219" y="17825496"/>
            <a:ext cx="12039600" cy="1219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Future Directions/Limitations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137100" y="19066651"/>
            <a:ext cx="12649200" cy="8288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Future Directions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Buy from the same batch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Keep in freezer for different amounts of time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Put measured weights into food analysis software to see if macronutrients align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Limitations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No access to bomb calorimeter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Relied on package for ratio to get kcal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Used different scales for different brands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9946600" y="7127186"/>
            <a:ext cx="12039600" cy="1219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Conclusions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5773400" y="6983757"/>
            <a:ext cx="12039600" cy="1219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Methods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800758" y="8358572"/>
            <a:ext cx="12039600" cy="1824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Separated and weighed each ingredient on electronic scale and recorded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41EE44-7E58-EA9E-B099-2B9A8DEFCF2B}"/>
              </a:ext>
            </a:extLst>
          </p:cNvPr>
          <p:cNvSpPr txBox="1"/>
          <p:nvPr/>
        </p:nvSpPr>
        <p:spPr>
          <a:xfrm>
            <a:off x="1319992" y="24623647"/>
            <a:ext cx="1203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Analyze variability between calories, weight, and individual ingredients 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 blue tray with different food items on it&#10;&#10;Description automatically generated">
            <a:extLst>
              <a:ext uri="{FF2B5EF4-FFF2-40B4-BE49-F238E27FC236}">
                <a16:creationId xmlns:a16="http://schemas.microsoft.com/office/drawing/2014/main" id="{C0E8196A-3E6D-FCBF-D780-0BE7E2B9DF8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" t="4586" r="5788" b="6372"/>
          <a:stretch/>
        </p:blipFill>
        <p:spPr>
          <a:xfrm>
            <a:off x="18788248" y="10515542"/>
            <a:ext cx="6064621" cy="441960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5B7FA3B-38A2-15C3-1517-E417770CA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041379"/>
              </p:ext>
            </p:extLst>
          </p:nvPr>
        </p:nvGraphicFramePr>
        <p:xfrm>
          <a:off x="14020801" y="17219410"/>
          <a:ext cx="15449548" cy="1185896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862387">
                  <a:extLst>
                    <a:ext uri="{9D8B030D-6E8A-4147-A177-3AD203B41FA5}">
                      <a16:colId xmlns:a16="http://schemas.microsoft.com/office/drawing/2014/main" val="4273399612"/>
                    </a:ext>
                  </a:extLst>
                </a:gridCol>
                <a:gridCol w="3862387">
                  <a:extLst>
                    <a:ext uri="{9D8B030D-6E8A-4147-A177-3AD203B41FA5}">
                      <a16:colId xmlns:a16="http://schemas.microsoft.com/office/drawing/2014/main" val="671278482"/>
                    </a:ext>
                  </a:extLst>
                </a:gridCol>
                <a:gridCol w="3862387">
                  <a:extLst>
                    <a:ext uri="{9D8B030D-6E8A-4147-A177-3AD203B41FA5}">
                      <a16:colId xmlns:a16="http://schemas.microsoft.com/office/drawing/2014/main" val="4063772923"/>
                    </a:ext>
                  </a:extLst>
                </a:gridCol>
                <a:gridCol w="3862387">
                  <a:extLst>
                    <a:ext uri="{9D8B030D-6E8A-4147-A177-3AD203B41FA5}">
                      <a16:colId xmlns:a16="http://schemas.microsoft.com/office/drawing/2014/main" val="2616286600"/>
                    </a:ext>
                  </a:extLst>
                </a:gridCol>
              </a:tblGrid>
              <a:tr h="2143721"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Measured Content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Label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P-value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171569"/>
                  </a:ext>
                </a:extLst>
              </a:tr>
              <a:tr h="1214406"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AC: 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276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276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483057"/>
                  </a:ext>
                </a:extLst>
              </a:tr>
              <a:tr h="1214406"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AC: kcal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331 kcal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330 kcal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38558"/>
                  </a:ext>
                </a:extLst>
              </a:tr>
              <a:tr h="1214406"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tx2"/>
                          </a:solidFill>
                        </a:rPr>
                        <a:t>IC: 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tx2"/>
                          </a:solidFill>
                        </a:rPr>
                        <a:t>269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tx2"/>
                          </a:solidFill>
                        </a:rPr>
                        <a:t>262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tx2"/>
                          </a:solidFill>
                        </a:rPr>
                        <a:t>0.14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895609"/>
                  </a:ext>
                </a:extLst>
              </a:tr>
              <a:tr h="1214406"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tx2"/>
                          </a:solidFill>
                        </a:rPr>
                        <a:t>IC: kcal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tx2"/>
                          </a:solidFill>
                        </a:rPr>
                        <a:t>278 kcal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tx2"/>
                          </a:solidFill>
                        </a:rPr>
                        <a:t>270 kcal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tx2"/>
                          </a:solidFill>
                        </a:rPr>
                        <a:t>0.14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050805"/>
                  </a:ext>
                </a:extLst>
              </a:tr>
              <a:tr h="1214406"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rgbClr val="488D40"/>
                          </a:solidFill>
                        </a:rPr>
                        <a:t>SC: 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rgbClr val="488D40"/>
                          </a:solidFill>
                        </a:rPr>
                        <a:t>264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rgbClr val="488D40"/>
                          </a:solidFill>
                        </a:rPr>
                        <a:t>255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rgbClr val="488D40"/>
                          </a:solidFill>
                        </a:rPr>
                        <a:t>0.11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2409"/>
                  </a:ext>
                </a:extLst>
              </a:tr>
              <a:tr h="1214406"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rgbClr val="488D40"/>
                          </a:solidFill>
                          <a:highlight>
                            <a:srgbClr val="FFFF00"/>
                          </a:highlight>
                        </a:rPr>
                        <a:t>SC: kcal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rgbClr val="488D40"/>
                          </a:solidFill>
                          <a:highlight>
                            <a:srgbClr val="FFFF00"/>
                          </a:highlight>
                        </a:rPr>
                        <a:t>411 kcal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rgbClr val="488D40"/>
                          </a:solidFill>
                          <a:highlight>
                            <a:srgbClr val="FFFF00"/>
                          </a:highlight>
                        </a:rPr>
                        <a:t>350 kcal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rgbClr val="488D40"/>
                          </a:solidFill>
                          <a:highlight>
                            <a:srgbClr val="FFFF00"/>
                          </a:highlight>
                        </a:rPr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951766"/>
                  </a:ext>
                </a:extLst>
              </a:tr>
              <a:tr h="1214406">
                <a:tc>
                  <a:txBody>
                    <a:bodyPr/>
                    <a:lstStyle/>
                    <a:p>
                      <a:pPr algn="ctr"/>
                      <a:r>
                        <a:rPr lang="en-US" sz="5500" dirty="0"/>
                        <a:t>RT: 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/>
                        <a:t>262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/>
                        <a:t>255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/>
                        <a:t>0.51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61036"/>
                  </a:ext>
                </a:extLst>
              </a:tr>
              <a:tr h="1214406">
                <a:tc>
                  <a:txBody>
                    <a:bodyPr/>
                    <a:lstStyle/>
                    <a:p>
                      <a:pPr algn="ctr"/>
                      <a:r>
                        <a:rPr lang="en-US" sz="5500" dirty="0"/>
                        <a:t>RT: kcal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/>
                        <a:t>195 kcal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/>
                        <a:t>190 kcal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500" dirty="0"/>
                        <a:t>0.51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69471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13918C5B-E0E8-110C-63CC-E195C7F5FA83}"/>
              </a:ext>
            </a:extLst>
          </p:cNvPr>
          <p:cNvSpPr txBox="1"/>
          <p:nvPr/>
        </p:nvSpPr>
        <p:spPr>
          <a:xfrm>
            <a:off x="16003236" y="29227313"/>
            <a:ext cx="10976160" cy="347787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solidFill>
                  <a:schemeClr val="accent6">
                    <a:lumMod val="50000"/>
                  </a:schemeClr>
                </a:solidFill>
              </a:rPr>
              <a:t>AC = Healthy Choice Adobo Chicken</a:t>
            </a:r>
          </a:p>
          <a:p>
            <a:pPr algn="ctr"/>
            <a:r>
              <a:rPr lang="en-US" sz="5500" dirty="0">
                <a:solidFill>
                  <a:schemeClr val="tx2"/>
                </a:solidFill>
              </a:rPr>
              <a:t>IC = Healthy Choice Italian Chicken</a:t>
            </a:r>
          </a:p>
          <a:p>
            <a:pPr algn="ctr"/>
            <a:r>
              <a:rPr lang="en-US" sz="5500" dirty="0">
                <a:solidFill>
                  <a:srgbClr val="488D40"/>
                </a:solidFill>
              </a:rPr>
              <a:t>SC = Lean Cuisine Sesame Chicken</a:t>
            </a:r>
          </a:p>
          <a:p>
            <a:pPr algn="ctr"/>
            <a:r>
              <a:rPr lang="en-US" sz="5500" dirty="0"/>
              <a:t>RT = Lean Cuisine Roasted Turkey 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77F3A71F-601A-E94B-BCCC-A7751ECC9D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0704130"/>
              </p:ext>
            </p:extLst>
          </p:nvPr>
        </p:nvGraphicFramePr>
        <p:xfrm>
          <a:off x="30017358" y="10990359"/>
          <a:ext cx="12115800" cy="6008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160136-23AD-DCBD-EEE1-C09BAE51A62E}"/>
              </a:ext>
            </a:extLst>
          </p:cNvPr>
          <p:cNvCxnSpPr>
            <a:cxnSpLocks/>
          </p:cNvCxnSpPr>
          <p:nvPr/>
        </p:nvCxnSpPr>
        <p:spPr>
          <a:xfrm flipV="1">
            <a:off x="30556200" y="12051287"/>
            <a:ext cx="0" cy="34290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50B1096-B202-4DFA-3FCB-C27C4F5BB7B8}"/>
              </a:ext>
            </a:extLst>
          </p:cNvPr>
          <p:cNvCxnSpPr>
            <a:cxnSpLocks/>
          </p:cNvCxnSpPr>
          <p:nvPr/>
        </p:nvCxnSpPr>
        <p:spPr>
          <a:xfrm flipV="1">
            <a:off x="41757600" y="12039600"/>
            <a:ext cx="0" cy="34406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95CCF8D-1BAA-9CAB-E9BC-E52C902B215C}"/>
              </a:ext>
            </a:extLst>
          </p:cNvPr>
          <p:cNvCxnSpPr>
            <a:cxnSpLocks/>
          </p:cNvCxnSpPr>
          <p:nvPr/>
        </p:nvCxnSpPr>
        <p:spPr>
          <a:xfrm>
            <a:off x="30556200" y="12039600"/>
            <a:ext cx="112014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FB4FF5A-1DCE-96E2-03B5-F07CF07219E9}"/>
              </a:ext>
            </a:extLst>
          </p:cNvPr>
          <p:cNvCxnSpPr>
            <a:cxnSpLocks/>
          </p:cNvCxnSpPr>
          <p:nvPr/>
        </p:nvCxnSpPr>
        <p:spPr>
          <a:xfrm>
            <a:off x="30556200" y="15498051"/>
            <a:ext cx="112014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ealthy Choice Power Bowls Frozen Adobo Chicken - 9oz : Target">
            <a:extLst>
              <a:ext uri="{FF2B5EF4-FFF2-40B4-BE49-F238E27FC236}">
                <a16:creationId xmlns:a16="http://schemas.microsoft.com/office/drawing/2014/main" id="{D326217A-3198-0658-7762-58E2A95B61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6" t="4427" r="4554" b="6017"/>
          <a:stretch/>
        </p:blipFill>
        <p:spPr bwMode="auto">
          <a:xfrm>
            <a:off x="1453331" y="29557983"/>
            <a:ext cx="2513341" cy="253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ealthy Choice Power Bowls Italian Chicken Sausage &amp; Peppers Meal - 9.25  Ounce Frozen Meal, 9.25 oz - Kroger">
            <a:extLst>
              <a:ext uri="{FF2B5EF4-FFF2-40B4-BE49-F238E27FC236}">
                <a16:creationId xmlns:a16="http://schemas.microsoft.com/office/drawing/2014/main" id="{68F50AAA-7F86-F183-835B-6DBD65F27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100" y="29576850"/>
            <a:ext cx="2513341" cy="251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same Chicken Frozen Meal | Official LEAN CUISINE®">
            <a:extLst>
              <a:ext uri="{FF2B5EF4-FFF2-40B4-BE49-F238E27FC236}">
                <a16:creationId xmlns:a16="http://schemas.microsoft.com/office/drawing/2014/main" id="{AD5EB361-1FD2-F8C3-AA9D-B309CB5311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3" t="12512" r="4000" b="12820"/>
          <a:stretch/>
        </p:blipFill>
        <p:spPr bwMode="auto">
          <a:xfrm>
            <a:off x="7504816" y="29549916"/>
            <a:ext cx="2664256" cy="256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rozen Roasted Turkey &amp; Vegetables | Official LEAN CUISINE®">
            <a:extLst>
              <a:ext uri="{FF2B5EF4-FFF2-40B4-BE49-F238E27FC236}">
                <a16:creationId xmlns:a16="http://schemas.microsoft.com/office/drawing/2014/main" id="{53716D4F-01D7-4CBC-3857-4BF5399B7C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" t="9525" r="4443" b="12098"/>
          <a:stretch/>
        </p:blipFill>
        <p:spPr bwMode="auto">
          <a:xfrm>
            <a:off x="10650252" y="29563905"/>
            <a:ext cx="2703798" cy="255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AAC5EC6A-CFFF-53C5-A1D9-B903199BE3F0}"/>
              </a:ext>
            </a:extLst>
          </p:cNvPr>
          <p:cNvSpPr/>
          <p:nvPr/>
        </p:nvSpPr>
        <p:spPr>
          <a:xfrm>
            <a:off x="1314450" y="27503507"/>
            <a:ext cx="12039600" cy="1219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Frozen Meals Used</a:t>
            </a:r>
          </a:p>
        </p:txBody>
      </p:sp>
    </p:spTree>
    <p:extLst>
      <p:ext uri="{BB962C8B-B14F-4D97-AF65-F5344CB8AC3E}">
        <p14:creationId xmlns:p14="http://schemas.microsoft.com/office/powerpoint/2010/main" val="832625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318</Words>
  <Application>Microsoft Office PowerPoint</Application>
  <PresentationFormat>Custom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PowerPoint Presentation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Highlander</dc:creator>
  <cp:lastModifiedBy>McCormick, Elizabeth</cp:lastModifiedBy>
  <cp:revision>12</cp:revision>
  <dcterms:created xsi:type="dcterms:W3CDTF">2013-11-06T21:37:06Z</dcterms:created>
  <dcterms:modified xsi:type="dcterms:W3CDTF">2024-06-25T12:49:50Z</dcterms:modified>
</cp:coreProperties>
</file>